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253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410" r:id="rId4"/>
    <p:sldId id="412" r:id="rId5"/>
    <p:sldId id="413" r:id="rId6"/>
    <p:sldId id="561" r:id="rId7"/>
    <p:sldId id="414" r:id="rId8"/>
    <p:sldId id="554" r:id="rId9"/>
    <p:sldId id="409" r:id="rId10"/>
    <p:sldId id="717" r:id="rId11"/>
    <p:sldId id="258" r:id="rId12"/>
    <p:sldId id="509" r:id="rId13"/>
    <p:sldId id="510" r:id="rId14"/>
    <p:sldId id="724" r:id="rId15"/>
    <p:sldId id="511" r:id="rId16"/>
    <p:sldId id="512" r:id="rId17"/>
    <p:sldId id="513" r:id="rId18"/>
    <p:sldId id="705" r:id="rId19"/>
    <p:sldId id="719" r:id="rId20"/>
    <p:sldId id="718" r:id="rId21"/>
    <p:sldId id="514" r:id="rId22"/>
    <p:sldId id="515" r:id="rId23"/>
    <p:sldId id="516" r:id="rId24"/>
    <p:sldId id="726" r:id="rId25"/>
    <p:sldId id="727" r:id="rId26"/>
    <p:sldId id="517" r:id="rId27"/>
    <p:sldId id="519" r:id="rId28"/>
    <p:sldId id="507" r:id="rId29"/>
    <p:sldId id="417" r:id="rId30"/>
    <p:sldId id="568" r:id="rId31"/>
    <p:sldId id="569" r:id="rId32"/>
    <p:sldId id="259" r:id="rId33"/>
    <p:sldId id="260" r:id="rId34"/>
    <p:sldId id="261" r:id="rId35"/>
    <p:sldId id="262" r:id="rId36"/>
    <p:sldId id="722" r:id="rId37"/>
    <p:sldId id="266" r:id="rId38"/>
    <p:sldId id="263" r:id="rId39"/>
    <p:sldId id="418" r:id="rId40"/>
    <p:sldId id="729" r:id="rId41"/>
    <p:sldId id="419" r:id="rId42"/>
    <p:sldId id="269" r:id="rId43"/>
    <p:sldId id="416" r:id="rId44"/>
    <p:sldId id="264" r:id="rId45"/>
    <p:sldId id="265" r:id="rId46"/>
    <p:sldId id="267" r:id="rId47"/>
    <p:sldId id="268" r:id="rId48"/>
    <p:sldId id="721" r:id="rId49"/>
    <p:sldId id="723" r:id="rId5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5pPr>
    <a:lvl6pPr marL="2286000" algn="l" defTabSz="457200" rtl="0" eaLnBrk="1" latinLnBrk="0" hangingPunct="1"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6pPr>
    <a:lvl7pPr marL="2743200" algn="l" defTabSz="457200" rtl="0" eaLnBrk="1" latinLnBrk="0" hangingPunct="1"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7pPr>
    <a:lvl8pPr marL="3200400" algn="l" defTabSz="457200" rtl="0" eaLnBrk="1" latinLnBrk="0" hangingPunct="1"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8pPr>
    <a:lvl9pPr marL="3657600" algn="l" defTabSz="457200" rtl="0" eaLnBrk="1" latinLnBrk="0" hangingPunct="1"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2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3300"/>
    <a:srgbClr val="CC6600"/>
    <a:srgbClr val="99CCFF"/>
    <a:srgbClr val="FFFF99"/>
    <a:srgbClr val="FFFFFF"/>
    <a:srgbClr val="66FF33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8" autoAdjust="0"/>
    <p:restoredTop sz="61726" autoAdjust="0"/>
  </p:normalViewPr>
  <p:slideViewPr>
    <p:cSldViewPr snapToGrid="0">
      <p:cViewPr varScale="1">
        <p:scale>
          <a:sx n="50" d="100"/>
          <a:sy n="50" d="100"/>
        </p:scale>
        <p:origin x="1732" y="3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480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984"/>
    </p:cViewPr>
  </p:sorterViewPr>
  <p:notesViewPr>
    <p:cSldViewPr snapToGrid="0">
      <p:cViewPr varScale="1">
        <p:scale>
          <a:sx n="37" d="100"/>
          <a:sy n="37" d="100"/>
        </p:scale>
        <p:origin x="-1578" y="-90"/>
      </p:cViewPr>
      <p:guideLst>
        <p:guide orient="horz" pos="3222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1975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t" anchorCtr="0" compatLnSpc="1">
            <a:prstTxWarp prst="textNoShape">
              <a:avLst/>
            </a:prstTxWarp>
          </a:bodyPr>
          <a:lstStyle>
            <a:lvl1pPr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57650" y="0"/>
            <a:ext cx="30226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t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42488"/>
            <a:ext cx="310197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b" anchorCtr="0" compatLnSpc="1">
            <a:prstTxWarp prst="textNoShape">
              <a:avLst/>
            </a:prstTxWarp>
          </a:bodyPr>
          <a:lstStyle>
            <a:lvl1pPr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57650" y="9742488"/>
            <a:ext cx="302260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b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5FD93F3-05E5-214B-861D-9C6DCF880F9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39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1975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t" anchorCtr="0" compatLnSpc="1">
            <a:prstTxWarp prst="textNoShape">
              <a:avLst/>
            </a:prstTxWarp>
          </a:bodyPr>
          <a:lstStyle>
            <a:lvl1pPr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7650" y="0"/>
            <a:ext cx="30226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t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6313" y="785813"/>
            <a:ext cx="5130800" cy="3848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4088" y="4870450"/>
            <a:ext cx="517207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2488"/>
            <a:ext cx="310197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b" anchorCtr="0" compatLnSpc="1">
            <a:prstTxWarp prst="textNoShape">
              <a:avLst/>
            </a:prstTxWarp>
          </a:bodyPr>
          <a:lstStyle>
            <a:lvl1pPr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7650" y="9742488"/>
            <a:ext cx="302260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b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BFC9BBD-7313-7C4E-B3BA-4F60DE7DB0A2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52916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A54CC8-B8E3-664D-9E2B-F9825982A42F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21F62D-2FE6-E340-9266-26A4668064A1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11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"VAX” (1977)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is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originally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an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acronym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for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virtual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address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extension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,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both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because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the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VAX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was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seen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as a 32-bit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extension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of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the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older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16-bit PDP-11 and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because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it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was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(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after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Prime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Computer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)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an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early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adopter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of virtual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memory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to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manage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this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larger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address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space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. 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The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VAX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architecture's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primary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features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were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virtual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addressing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(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for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example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demand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paged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virtual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memory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) and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its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orthogonal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instruction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set.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El rendimiento aumenta un 25% por año hasta llegar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a las arquitecturas de tipo RISC.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RISC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(</a:t>
            </a:r>
            <a:r>
              <a:rPr lang="es-ES" baseline="0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Reduced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baseline="0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Instruction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Set Computing): </a:t>
            </a:r>
            <a:endParaRPr lang="es-ES" dirty="0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Cambio a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multi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-núcleo: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73453-2321-B449-A24E-A6B65B17E671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12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3749DB-5212-F444-8EB4-35AAB0AB0CD6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13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017FD-BAAB-C047-97D8-805B98AFABBE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15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6206B9-31E9-BB47-B11F-D6142EA8D2E9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16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F52E34-B68F-7649-B305-BC1F2EC39037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17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F52E34-B68F-7649-B305-BC1F2EC39037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18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F52E34-B68F-7649-B305-BC1F2EC39037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19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F52E34-B68F-7649-B305-BC1F2EC39037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20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F1C5CD-A4CE-1A46-B024-7CC5F7C012EF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21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baseline="0" dirty="0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4DCFEB-2EB8-2A4F-AFAE-D802A065F4A3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A1BE0-4364-B044-A26C-B995B5D08F48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22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La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afirmación en rojo fue una estimación de ITRS que no se ha acabado cumpliendo dada la evolución de la tecnología </a:t>
            </a:r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C77010-140F-1E47-9AF0-B748E7741D6C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23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I estática de fugas</a:t>
            </a:r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9CE726-DCB8-2340-8BB2-C86C79C68396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24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1727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9CE726-DCB8-2340-8BB2-C86C79C68396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25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1666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D3076D-56EE-944C-BDC3-DCDF7BD0AE2A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26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Comentario: fotos de un AMD K7 vs. Intel actuales -&gt; Problema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de disipación de calor relacionado con la resistencia térmica </a:t>
            </a:r>
            <a:r>
              <a:rPr lang="es-ES" baseline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del encapsulado.</a:t>
            </a:r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4A3F0F-0B71-CA4E-98F5-D8C7381C31AA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27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B50D69-0793-934F-BAD2-2175ED28C69B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28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39504-7E21-E24B-9620-18086BA333CE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29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AF6EC0-64BD-A843-8B24-510506584CBE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30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2F7435-075B-0243-9A47-AC4B4073F7B3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31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57041-B79C-6147-A06F-4D6122359861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45E664-FB43-934E-A7EC-377299FDEE8E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32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FDC9E7-6715-1C4D-8F65-B72C3A96A7C6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33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1A603D-E4E2-DD4E-B67A-1670D675FF79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34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23C1CB-39FC-DF44-8883-C16587B83DC4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35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512F93-7170-3F44-824E-62F3604A7EEE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36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C4C400-8053-2744-98B7-3D13F80B7B3F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37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D4F5DF-A39F-B049-AA03-2E05B31DE6B4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38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66FA99-3086-EE43-AB9B-C41DC78287F7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39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66FA99-3086-EE43-AB9B-C41DC78287F7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40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0512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7B5AB-5E45-0246-B6E6-D42416B8DD23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41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42149-3015-004A-8D8E-15EA86474D90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0F2ACE-20D0-3542-8C53-FB399C5B4AA3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42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DEEFF4-5BB9-8746-99A9-731BBD3C5D65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43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F680C-82F8-9E48-93B8-2F40E906A236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44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3ED915-788F-0842-98BD-FE2D488199FF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45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6F22C1-D05B-F34D-84B2-22B061914838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46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C453B5-B732-6249-AC11-6D46789BCE0A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47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2CC6D1-1CF3-0549-87A6-FECE0DFA9B0A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48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https://youtu.be/jBZbpQFa0HU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FC9BBD-7313-7C4E-B3BA-4F60DE7DB0A2}" type="slidenum">
              <a:rPr lang="es-ES_tradnl" smtClean="0"/>
              <a:pPr>
                <a:defRPr/>
              </a:pPr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3508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15F69-9D3D-1044-8593-C15EB84B6506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5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19C13-165E-3144-8555-5A5D5B839648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7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 txBox="1">
            <a:spLocks noGrp="1" noChangeArrowheads="1"/>
          </p:cNvSpPr>
          <p:nvPr/>
        </p:nvSpPr>
        <p:spPr bwMode="auto">
          <a:xfrm>
            <a:off x="4057650" y="9742488"/>
            <a:ext cx="302260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390" tIns="47695" rIns="95390" bIns="47695" anchor="b">
            <a:prstTxWarp prst="textNoShape">
              <a:avLst/>
            </a:prstTxWarp>
          </a:bodyPr>
          <a:lstStyle/>
          <a:p>
            <a:pPr algn="r" defTabSz="952500" eaLnBrk="0" hangingPunct="0"/>
            <a:fld id="{34B3D355-D33E-8244-AC9D-F974B9AA3400}" type="slidenum">
              <a:rPr lang="es-ES_tradnl" sz="1300">
                <a:solidFill>
                  <a:schemeClr val="tx1"/>
                </a:solidFill>
              </a:rPr>
              <a:pPr algn="r" defTabSz="952500" eaLnBrk="0" hangingPunct="0"/>
              <a:t>8</a:t>
            </a:fld>
            <a:endParaRPr lang="es-ES_tradnl" sz="1300">
              <a:solidFill>
                <a:schemeClr val="tx1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14E870-501B-BA48-82DC-548E3B22DF0D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9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FC9BBD-7313-7C4E-B3BA-4F60DE7DB0A2}" type="slidenum">
              <a:rPr lang="es-ES_tradnl" smtClean="0"/>
              <a:pPr>
                <a:defRPr/>
              </a:pPr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442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6E33-3953-4A70-B792-2D7EAB2BC7E5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Line 22"/>
          <p:cNvSpPr>
            <a:spLocks noChangeShapeType="1"/>
          </p:cNvSpPr>
          <p:nvPr userDrawn="1"/>
        </p:nvSpPr>
        <p:spPr bwMode="auto">
          <a:xfrm>
            <a:off x="0" y="6172200"/>
            <a:ext cx="91440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_tradnl">
              <a:latin typeface="Times New Roman" pitchFamily="-108" charset="0"/>
              <a:ea typeface="+mn-ea"/>
              <a:cs typeface="+mn-cs"/>
            </a:endParaRPr>
          </a:p>
        </p:txBody>
      </p:sp>
      <p:grpSp>
        <p:nvGrpSpPr>
          <p:cNvPr id="8" name="Group 34"/>
          <p:cNvGrpSpPr>
            <a:grpSpLocks noChangeAspect="1"/>
          </p:cNvGrpSpPr>
          <p:nvPr userDrawn="1"/>
        </p:nvGrpSpPr>
        <p:grpSpPr bwMode="auto">
          <a:xfrm>
            <a:off x="665163" y="381000"/>
            <a:ext cx="1835150" cy="744538"/>
            <a:chOff x="423" y="635"/>
            <a:chExt cx="4937" cy="1999"/>
          </a:xfrm>
        </p:grpSpPr>
        <p:sp>
          <p:nvSpPr>
            <p:cNvPr id="9" name="Rectangle 35"/>
            <p:cNvSpPr>
              <a:spLocks noChangeAspect="1" noChangeArrowheads="1"/>
            </p:cNvSpPr>
            <p:nvPr/>
          </p:nvSpPr>
          <p:spPr bwMode="auto">
            <a:xfrm>
              <a:off x="1828" y="648"/>
              <a:ext cx="235" cy="1982"/>
            </a:xfrm>
            <a:prstGeom prst="rect">
              <a:avLst/>
            </a:prstGeom>
            <a:solidFill>
              <a:srgbClr val="00B4AE"/>
            </a:solidFill>
            <a:ln w="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36"/>
            <p:cNvSpPr>
              <a:spLocks noChangeAspect="1"/>
            </p:cNvSpPr>
            <p:nvPr/>
          </p:nvSpPr>
          <p:spPr bwMode="auto">
            <a:xfrm>
              <a:off x="3208" y="635"/>
              <a:ext cx="722" cy="1995"/>
            </a:xfrm>
            <a:custGeom>
              <a:avLst/>
              <a:gdLst/>
              <a:ahLst/>
              <a:cxnLst>
                <a:cxn ang="0">
                  <a:pos x="719" y="313"/>
                </a:cxn>
                <a:cxn ang="0">
                  <a:pos x="717" y="280"/>
                </a:cxn>
                <a:cxn ang="0">
                  <a:pos x="711" y="249"/>
                </a:cxn>
                <a:cxn ang="0">
                  <a:pos x="696" y="205"/>
                </a:cxn>
                <a:cxn ang="0">
                  <a:pos x="674" y="163"/>
                </a:cxn>
                <a:cxn ang="0">
                  <a:pos x="644" y="125"/>
                </a:cxn>
                <a:cxn ang="0">
                  <a:pos x="609" y="92"/>
                </a:cxn>
                <a:cxn ang="0">
                  <a:pos x="582" y="71"/>
                </a:cxn>
                <a:cxn ang="0">
                  <a:pos x="538" y="45"/>
                </a:cxn>
                <a:cxn ang="0">
                  <a:pos x="489" y="25"/>
                </a:cxn>
                <a:cxn ang="0">
                  <a:pos x="436" y="10"/>
                </a:cxn>
                <a:cxn ang="0">
                  <a:pos x="381" y="2"/>
                </a:cxn>
                <a:cxn ang="0">
                  <a:pos x="342" y="0"/>
                </a:cxn>
                <a:cxn ang="0">
                  <a:pos x="307" y="2"/>
                </a:cxn>
                <a:cxn ang="0">
                  <a:pos x="256" y="10"/>
                </a:cxn>
                <a:cxn ang="0">
                  <a:pos x="209" y="25"/>
                </a:cxn>
                <a:cxn ang="0">
                  <a:pos x="164" y="46"/>
                </a:cxn>
                <a:cxn ang="0">
                  <a:pos x="124" y="73"/>
                </a:cxn>
                <a:cxn ang="0">
                  <a:pos x="100" y="93"/>
                </a:cxn>
                <a:cxn ang="0">
                  <a:pos x="68" y="128"/>
                </a:cxn>
                <a:cxn ang="0">
                  <a:pos x="41" y="167"/>
                </a:cxn>
                <a:cxn ang="0">
                  <a:pos x="21" y="210"/>
                </a:cxn>
                <a:cxn ang="0">
                  <a:pos x="11" y="239"/>
                </a:cxn>
                <a:cxn ang="0">
                  <a:pos x="2" y="286"/>
                </a:cxn>
                <a:cxn ang="0">
                  <a:pos x="0" y="319"/>
                </a:cxn>
                <a:cxn ang="0">
                  <a:pos x="0" y="1663"/>
                </a:cxn>
                <a:cxn ang="0">
                  <a:pos x="5" y="1717"/>
                </a:cxn>
                <a:cxn ang="0">
                  <a:pos x="16" y="1757"/>
                </a:cxn>
                <a:cxn ang="0">
                  <a:pos x="28" y="1784"/>
                </a:cxn>
                <a:cxn ang="0">
                  <a:pos x="43" y="1811"/>
                </a:cxn>
                <a:cxn ang="0">
                  <a:pos x="81" y="1862"/>
                </a:cxn>
                <a:cxn ang="0">
                  <a:pos x="129" y="1909"/>
                </a:cxn>
                <a:cxn ang="0">
                  <a:pos x="171" y="1939"/>
                </a:cxn>
                <a:cxn ang="0">
                  <a:pos x="218" y="1964"/>
                </a:cxn>
                <a:cxn ang="0">
                  <a:pos x="252" y="1977"/>
                </a:cxn>
                <a:cxn ang="0">
                  <a:pos x="287" y="1987"/>
                </a:cxn>
                <a:cxn ang="0">
                  <a:pos x="324" y="1993"/>
                </a:cxn>
                <a:cxn ang="0">
                  <a:pos x="363" y="1995"/>
                </a:cxn>
                <a:cxn ang="0">
                  <a:pos x="396" y="1993"/>
                </a:cxn>
                <a:cxn ang="0">
                  <a:pos x="431" y="1988"/>
                </a:cxn>
                <a:cxn ang="0">
                  <a:pos x="479" y="1975"/>
                </a:cxn>
                <a:cxn ang="0">
                  <a:pos x="526" y="1956"/>
                </a:cxn>
                <a:cxn ang="0">
                  <a:pos x="554" y="1940"/>
                </a:cxn>
                <a:cxn ang="0">
                  <a:pos x="581" y="1921"/>
                </a:cxn>
                <a:cxn ang="0">
                  <a:pos x="607" y="1900"/>
                </a:cxn>
                <a:cxn ang="0">
                  <a:pos x="640" y="1865"/>
                </a:cxn>
                <a:cxn ang="0">
                  <a:pos x="659" y="1840"/>
                </a:cxn>
                <a:cxn ang="0">
                  <a:pos x="684" y="1799"/>
                </a:cxn>
                <a:cxn ang="0">
                  <a:pos x="700" y="1753"/>
                </a:cxn>
                <a:cxn ang="0">
                  <a:pos x="710" y="1706"/>
                </a:cxn>
                <a:cxn ang="0">
                  <a:pos x="712" y="1674"/>
                </a:cxn>
                <a:cxn ang="0">
                  <a:pos x="712" y="1383"/>
                </a:cxn>
                <a:cxn ang="0">
                  <a:pos x="477" y="1383"/>
                </a:cxn>
                <a:cxn ang="0">
                  <a:pos x="477" y="1744"/>
                </a:cxn>
                <a:cxn ang="0">
                  <a:pos x="235" y="1744"/>
                </a:cxn>
                <a:cxn ang="0">
                  <a:pos x="235" y="269"/>
                </a:cxn>
                <a:cxn ang="0">
                  <a:pos x="477" y="269"/>
                </a:cxn>
                <a:cxn ang="0">
                  <a:pos x="477" y="631"/>
                </a:cxn>
                <a:cxn ang="0">
                  <a:pos x="720" y="631"/>
                </a:cxn>
                <a:cxn ang="0">
                  <a:pos x="719" y="313"/>
                </a:cxn>
              </a:cxnLst>
              <a:rect l="0" t="0" r="r" b="b"/>
              <a:pathLst>
                <a:path w="720" h="1995">
                  <a:moveTo>
                    <a:pt x="719" y="313"/>
                  </a:moveTo>
                  <a:lnTo>
                    <a:pt x="717" y="280"/>
                  </a:lnTo>
                  <a:lnTo>
                    <a:pt x="711" y="249"/>
                  </a:lnTo>
                  <a:lnTo>
                    <a:pt x="696" y="205"/>
                  </a:lnTo>
                  <a:lnTo>
                    <a:pt x="674" y="163"/>
                  </a:lnTo>
                  <a:lnTo>
                    <a:pt x="644" y="125"/>
                  </a:lnTo>
                  <a:lnTo>
                    <a:pt x="609" y="92"/>
                  </a:lnTo>
                  <a:lnTo>
                    <a:pt x="582" y="71"/>
                  </a:lnTo>
                  <a:lnTo>
                    <a:pt x="538" y="45"/>
                  </a:lnTo>
                  <a:lnTo>
                    <a:pt x="489" y="25"/>
                  </a:lnTo>
                  <a:lnTo>
                    <a:pt x="436" y="10"/>
                  </a:lnTo>
                  <a:lnTo>
                    <a:pt x="381" y="2"/>
                  </a:lnTo>
                  <a:lnTo>
                    <a:pt x="342" y="0"/>
                  </a:lnTo>
                  <a:lnTo>
                    <a:pt x="307" y="2"/>
                  </a:lnTo>
                  <a:lnTo>
                    <a:pt x="256" y="10"/>
                  </a:lnTo>
                  <a:lnTo>
                    <a:pt x="209" y="25"/>
                  </a:lnTo>
                  <a:lnTo>
                    <a:pt x="164" y="46"/>
                  </a:lnTo>
                  <a:lnTo>
                    <a:pt x="124" y="73"/>
                  </a:lnTo>
                  <a:lnTo>
                    <a:pt x="100" y="93"/>
                  </a:lnTo>
                  <a:lnTo>
                    <a:pt x="68" y="128"/>
                  </a:lnTo>
                  <a:lnTo>
                    <a:pt x="41" y="167"/>
                  </a:lnTo>
                  <a:lnTo>
                    <a:pt x="21" y="210"/>
                  </a:lnTo>
                  <a:lnTo>
                    <a:pt x="11" y="239"/>
                  </a:lnTo>
                  <a:lnTo>
                    <a:pt x="2" y="286"/>
                  </a:lnTo>
                  <a:lnTo>
                    <a:pt x="0" y="319"/>
                  </a:lnTo>
                  <a:lnTo>
                    <a:pt x="0" y="1663"/>
                  </a:lnTo>
                  <a:lnTo>
                    <a:pt x="5" y="1717"/>
                  </a:lnTo>
                  <a:lnTo>
                    <a:pt x="16" y="1757"/>
                  </a:lnTo>
                  <a:lnTo>
                    <a:pt x="28" y="1784"/>
                  </a:lnTo>
                  <a:lnTo>
                    <a:pt x="43" y="1811"/>
                  </a:lnTo>
                  <a:lnTo>
                    <a:pt x="81" y="1862"/>
                  </a:lnTo>
                  <a:lnTo>
                    <a:pt x="129" y="1909"/>
                  </a:lnTo>
                  <a:lnTo>
                    <a:pt x="171" y="1939"/>
                  </a:lnTo>
                  <a:lnTo>
                    <a:pt x="218" y="1964"/>
                  </a:lnTo>
                  <a:lnTo>
                    <a:pt x="252" y="1977"/>
                  </a:lnTo>
                  <a:lnTo>
                    <a:pt x="287" y="1987"/>
                  </a:lnTo>
                  <a:lnTo>
                    <a:pt x="324" y="1993"/>
                  </a:lnTo>
                  <a:lnTo>
                    <a:pt x="363" y="1995"/>
                  </a:lnTo>
                  <a:lnTo>
                    <a:pt x="396" y="1993"/>
                  </a:lnTo>
                  <a:lnTo>
                    <a:pt x="431" y="1988"/>
                  </a:lnTo>
                  <a:lnTo>
                    <a:pt x="479" y="1975"/>
                  </a:lnTo>
                  <a:lnTo>
                    <a:pt x="526" y="1956"/>
                  </a:lnTo>
                  <a:lnTo>
                    <a:pt x="554" y="1940"/>
                  </a:lnTo>
                  <a:lnTo>
                    <a:pt x="581" y="1921"/>
                  </a:lnTo>
                  <a:lnTo>
                    <a:pt x="607" y="1900"/>
                  </a:lnTo>
                  <a:lnTo>
                    <a:pt x="640" y="1865"/>
                  </a:lnTo>
                  <a:lnTo>
                    <a:pt x="659" y="1840"/>
                  </a:lnTo>
                  <a:lnTo>
                    <a:pt x="684" y="1799"/>
                  </a:lnTo>
                  <a:lnTo>
                    <a:pt x="700" y="1753"/>
                  </a:lnTo>
                  <a:lnTo>
                    <a:pt x="710" y="1706"/>
                  </a:lnTo>
                  <a:lnTo>
                    <a:pt x="712" y="1674"/>
                  </a:lnTo>
                  <a:lnTo>
                    <a:pt x="712" y="1383"/>
                  </a:lnTo>
                  <a:lnTo>
                    <a:pt x="477" y="1383"/>
                  </a:lnTo>
                  <a:lnTo>
                    <a:pt x="477" y="1744"/>
                  </a:lnTo>
                  <a:lnTo>
                    <a:pt x="235" y="1744"/>
                  </a:lnTo>
                  <a:lnTo>
                    <a:pt x="235" y="269"/>
                  </a:lnTo>
                  <a:lnTo>
                    <a:pt x="477" y="269"/>
                  </a:lnTo>
                  <a:lnTo>
                    <a:pt x="477" y="631"/>
                  </a:lnTo>
                  <a:lnTo>
                    <a:pt x="720" y="631"/>
                  </a:lnTo>
                  <a:lnTo>
                    <a:pt x="719" y="313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1" name="Freeform 37"/>
            <p:cNvSpPr>
              <a:spLocks noChangeAspect="1"/>
            </p:cNvSpPr>
            <p:nvPr/>
          </p:nvSpPr>
          <p:spPr bwMode="auto">
            <a:xfrm>
              <a:off x="2294" y="635"/>
              <a:ext cx="713" cy="1999"/>
            </a:xfrm>
            <a:custGeom>
              <a:avLst/>
              <a:gdLst/>
              <a:ahLst/>
              <a:cxnLst>
                <a:cxn ang="0">
                  <a:pos x="710" y="267"/>
                </a:cxn>
                <a:cxn ang="0">
                  <a:pos x="691" y="196"/>
                </a:cxn>
                <a:cxn ang="0">
                  <a:pos x="652" y="132"/>
                </a:cxn>
                <a:cxn ang="0">
                  <a:pos x="610" y="88"/>
                </a:cxn>
                <a:cxn ang="0">
                  <a:pos x="558" y="51"/>
                </a:cxn>
                <a:cxn ang="0">
                  <a:pos x="451" y="9"/>
                </a:cxn>
                <a:cxn ang="0">
                  <a:pos x="363" y="0"/>
                </a:cxn>
                <a:cxn ang="0">
                  <a:pos x="290" y="7"/>
                </a:cxn>
                <a:cxn ang="0">
                  <a:pos x="206" y="32"/>
                </a:cxn>
                <a:cxn ang="0">
                  <a:pos x="132" y="75"/>
                </a:cxn>
                <a:cxn ang="0">
                  <a:pos x="62" y="144"/>
                </a:cxn>
                <a:cxn ang="0">
                  <a:pos x="16" y="229"/>
                </a:cxn>
                <a:cxn ang="0">
                  <a:pos x="0" y="309"/>
                </a:cxn>
                <a:cxn ang="0">
                  <a:pos x="4" y="909"/>
                </a:cxn>
                <a:cxn ang="0">
                  <a:pos x="22" y="979"/>
                </a:cxn>
                <a:cxn ang="0">
                  <a:pos x="67" y="1055"/>
                </a:cxn>
                <a:cxn ang="0">
                  <a:pos x="113" y="1093"/>
                </a:cxn>
                <a:cxn ang="0">
                  <a:pos x="166" y="1112"/>
                </a:cxn>
                <a:cxn ang="0">
                  <a:pos x="477" y="1113"/>
                </a:cxn>
                <a:cxn ang="0">
                  <a:pos x="235" y="1744"/>
                </a:cxn>
                <a:cxn ang="0">
                  <a:pos x="6" y="1389"/>
                </a:cxn>
                <a:cxn ang="0">
                  <a:pos x="11" y="1717"/>
                </a:cxn>
                <a:cxn ang="0">
                  <a:pos x="41" y="1811"/>
                </a:cxn>
                <a:cxn ang="0">
                  <a:pos x="85" y="1878"/>
                </a:cxn>
                <a:cxn ang="0">
                  <a:pos x="171" y="1951"/>
                </a:cxn>
                <a:cxn ang="0">
                  <a:pos x="263" y="1989"/>
                </a:cxn>
                <a:cxn ang="0">
                  <a:pos x="349" y="1999"/>
                </a:cxn>
                <a:cxn ang="0">
                  <a:pos x="456" y="1986"/>
                </a:cxn>
                <a:cxn ang="0">
                  <a:pos x="522" y="1964"/>
                </a:cxn>
                <a:cxn ang="0">
                  <a:pos x="580" y="1933"/>
                </a:cxn>
                <a:cxn ang="0">
                  <a:pos x="640" y="1883"/>
                </a:cxn>
                <a:cxn ang="0">
                  <a:pos x="689" y="1808"/>
                </a:cxn>
                <a:cxn ang="0">
                  <a:pos x="710" y="1738"/>
                </a:cxn>
                <a:cxn ang="0">
                  <a:pos x="712" y="1099"/>
                </a:cxn>
                <a:cxn ang="0">
                  <a:pos x="708" y="1056"/>
                </a:cxn>
                <a:cxn ang="0">
                  <a:pos x="687" y="998"/>
                </a:cxn>
                <a:cxn ang="0">
                  <a:pos x="634" y="935"/>
                </a:cxn>
                <a:cxn ang="0">
                  <a:pos x="562" y="896"/>
                </a:cxn>
                <a:cxn ang="0">
                  <a:pos x="520" y="887"/>
                </a:cxn>
                <a:cxn ang="0">
                  <a:pos x="242" y="886"/>
                </a:cxn>
                <a:cxn ang="0">
                  <a:pos x="477" y="270"/>
                </a:cxn>
                <a:cxn ang="0">
                  <a:pos x="712" y="624"/>
                </a:cxn>
              </a:cxnLst>
              <a:rect l="0" t="0" r="r" b="b"/>
              <a:pathLst>
                <a:path w="712" h="1999">
                  <a:moveTo>
                    <a:pt x="712" y="298"/>
                  </a:moveTo>
                  <a:lnTo>
                    <a:pt x="710" y="267"/>
                  </a:lnTo>
                  <a:lnTo>
                    <a:pt x="701" y="223"/>
                  </a:lnTo>
                  <a:lnTo>
                    <a:pt x="691" y="196"/>
                  </a:lnTo>
                  <a:lnTo>
                    <a:pt x="678" y="169"/>
                  </a:lnTo>
                  <a:lnTo>
                    <a:pt x="652" y="132"/>
                  </a:lnTo>
                  <a:lnTo>
                    <a:pt x="632" y="109"/>
                  </a:lnTo>
                  <a:lnTo>
                    <a:pt x="610" y="88"/>
                  </a:lnTo>
                  <a:lnTo>
                    <a:pt x="585" y="68"/>
                  </a:lnTo>
                  <a:lnTo>
                    <a:pt x="558" y="51"/>
                  </a:lnTo>
                  <a:lnTo>
                    <a:pt x="499" y="23"/>
                  </a:lnTo>
                  <a:lnTo>
                    <a:pt x="451" y="9"/>
                  </a:lnTo>
                  <a:lnTo>
                    <a:pt x="399" y="2"/>
                  </a:lnTo>
                  <a:lnTo>
                    <a:pt x="363" y="0"/>
                  </a:lnTo>
                  <a:lnTo>
                    <a:pt x="326" y="2"/>
                  </a:lnTo>
                  <a:lnTo>
                    <a:pt x="290" y="7"/>
                  </a:lnTo>
                  <a:lnTo>
                    <a:pt x="255" y="15"/>
                  </a:lnTo>
                  <a:lnTo>
                    <a:pt x="206" y="32"/>
                  </a:lnTo>
                  <a:lnTo>
                    <a:pt x="160" y="56"/>
                  </a:lnTo>
                  <a:lnTo>
                    <a:pt x="132" y="75"/>
                  </a:lnTo>
                  <a:lnTo>
                    <a:pt x="95" y="107"/>
                  </a:lnTo>
                  <a:lnTo>
                    <a:pt x="62" y="144"/>
                  </a:lnTo>
                  <a:lnTo>
                    <a:pt x="36" y="185"/>
                  </a:lnTo>
                  <a:lnTo>
                    <a:pt x="16" y="229"/>
                  </a:lnTo>
                  <a:lnTo>
                    <a:pt x="4" y="277"/>
                  </a:lnTo>
                  <a:lnTo>
                    <a:pt x="0" y="309"/>
                  </a:lnTo>
                  <a:lnTo>
                    <a:pt x="0" y="858"/>
                  </a:lnTo>
                  <a:lnTo>
                    <a:pt x="4" y="909"/>
                  </a:lnTo>
                  <a:lnTo>
                    <a:pt x="8" y="934"/>
                  </a:lnTo>
                  <a:lnTo>
                    <a:pt x="22" y="979"/>
                  </a:lnTo>
                  <a:lnTo>
                    <a:pt x="42" y="1020"/>
                  </a:lnTo>
                  <a:lnTo>
                    <a:pt x="67" y="1055"/>
                  </a:lnTo>
                  <a:lnTo>
                    <a:pt x="97" y="1082"/>
                  </a:lnTo>
                  <a:lnTo>
                    <a:pt x="113" y="1093"/>
                  </a:lnTo>
                  <a:lnTo>
                    <a:pt x="130" y="1102"/>
                  </a:lnTo>
                  <a:lnTo>
                    <a:pt x="166" y="1112"/>
                  </a:lnTo>
                  <a:lnTo>
                    <a:pt x="185" y="1113"/>
                  </a:lnTo>
                  <a:lnTo>
                    <a:pt x="477" y="1113"/>
                  </a:lnTo>
                  <a:lnTo>
                    <a:pt x="477" y="1744"/>
                  </a:lnTo>
                  <a:lnTo>
                    <a:pt x="235" y="1744"/>
                  </a:lnTo>
                  <a:lnTo>
                    <a:pt x="235" y="1389"/>
                  </a:lnTo>
                  <a:lnTo>
                    <a:pt x="6" y="1389"/>
                  </a:lnTo>
                  <a:lnTo>
                    <a:pt x="7" y="1684"/>
                  </a:lnTo>
                  <a:lnTo>
                    <a:pt x="11" y="1717"/>
                  </a:lnTo>
                  <a:lnTo>
                    <a:pt x="22" y="1765"/>
                  </a:lnTo>
                  <a:lnTo>
                    <a:pt x="41" y="1811"/>
                  </a:lnTo>
                  <a:lnTo>
                    <a:pt x="66" y="1852"/>
                  </a:lnTo>
                  <a:lnTo>
                    <a:pt x="85" y="1878"/>
                  </a:lnTo>
                  <a:lnTo>
                    <a:pt x="131" y="1923"/>
                  </a:lnTo>
                  <a:lnTo>
                    <a:pt x="171" y="1951"/>
                  </a:lnTo>
                  <a:lnTo>
                    <a:pt x="216" y="1973"/>
                  </a:lnTo>
                  <a:lnTo>
                    <a:pt x="263" y="1989"/>
                  </a:lnTo>
                  <a:lnTo>
                    <a:pt x="314" y="1998"/>
                  </a:lnTo>
                  <a:lnTo>
                    <a:pt x="349" y="1999"/>
                  </a:lnTo>
                  <a:lnTo>
                    <a:pt x="404" y="1996"/>
                  </a:lnTo>
                  <a:lnTo>
                    <a:pt x="456" y="1986"/>
                  </a:lnTo>
                  <a:lnTo>
                    <a:pt x="490" y="1977"/>
                  </a:lnTo>
                  <a:lnTo>
                    <a:pt x="522" y="1964"/>
                  </a:lnTo>
                  <a:lnTo>
                    <a:pt x="552" y="1950"/>
                  </a:lnTo>
                  <a:lnTo>
                    <a:pt x="580" y="1933"/>
                  </a:lnTo>
                  <a:lnTo>
                    <a:pt x="606" y="1914"/>
                  </a:lnTo>
                  <a:lnTo>
                    <a:pt x="640" y="1883"/>
                  </a:lnTo>
                  <a:lnTo>
                    <a:pt x="668" y="1847"/>
                  </a:lnTo>
                  <a:lnTo>
                    <a:pt x="689" y="1808"/>
                  </a:lnTo>
                  <a:lnTo>
                    <a:pt x="700" y="1781"/>
                  </a:lnTo>
                  <a:lnTo>
                    <a:pt x="710" y="1738"/>
                  </a:lnTo>
                  <a:lnTo>
                    <a:pt x="712" y="1708"/>
                  </a:lnTo>
                  <a:lnTo>
                    <a:pt x="712" y="1099"/>
                  </a:lnTo>
                  <a:lnTo>
                    <a:pt x="711" y="1077"/>
                  </a:lnTo>
                  <a:lnTo>
                    <a:pt x="708" y="1056"/>
                  </a:lnTo>
                  <a:lnTo>
                    <a:pt x="695" y="1016"/>
                  </a:lnTo>
                  <a:lnTo>
                    <a:pt x="687" y="998"/>
                  </a:lnTo>
                  <a:lnTo>
                    <a:pt x="663" y="964"/>
                  </a:lnTo>
                  <a:lnTo>
                    <a:pt x="634" y="935"/>
                  </a:lnTo>
                  <a:lnTo>
                    <a:pt x="600" y="912"/>
                  </a:lnTo>
                  <a:lnTo>
                    <a:pt x="562" y="896"/>
                  </a:lnTo>
                  <a:lnTo>
                    <a:pt x="542" y="891"/>
                  </a:lnTo>
                  <a:lnTo>
                    <a:pt x="520" y="887"/>
                  </a:lnTo>
                  <a:lnTo>
                    <a:pt x="498" y="886"/>
                  </a:lnTo>
                  <a:lnTo>
                    <a:pt x="242" y="886"/>
                  </a:lnTo>
                  <a:lnTo>
                    <a:pt x="242" y="269"/>
                  </a:lnTo>
                  <a:lnTo>
                    <a:pt x="477" y="270"/>
                  </a:lnTo>
                  <a:lnTo>
                    <a:pt x="477" y="624"/>
                  </a:lnTo>
                  <a:lnTo>
                    <a:pt x="712" y="624"/>
                  </a:lnTo>
                  <a:lnTo>
                    <a:pt x="712" y="298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2" name="Rectangle 38"/>
            <p:cNvSpPr>
              <a:spLocks noChangeAspect="1" noChangeArrowheads="1"/>
            </p:cNvSpPr>
            <p:nvPr/>
          </p:nvSpPr>
          <p:spPr bwMode="auto">
            <a:xfrm>
              <a:off x="423" y="652"/>
              <a:ext cx="252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Rectangle 39"/>
            <p:cNvSpPr>
              <a:spLocks noChangeAspect="1" noChangeArrowheads="1"/>
            </p:cNvSpPr>
            <p:nvPr/>
          </p:nvSpPr>
          <p:spPr bwMode="auto">
            <a:xfrm>
              <a:off x="423" y="1083"/>
              <a:ext cx="252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Rectangle 40"/>
            <p:cNvSpPr>
              <a:spLocks noChangeAspect="1" noChangeArrowheads="1"/>
            </p:cNvSpPr>
            <p:nvPr/>
          </p:nvSpPr>
          <p:spPr bwMode="auto">
            <a:xfrm>
              <a:off x="423" y="1517"/>
              <a:ext cx="252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ectangle 41"/>
            <p:cNvSpPr>
              <a:spLocks noChangeAspect="1" noChangeArrowheads="1"/>
            </p:cNvSpPr>
            <p:nvPr/>
          </p:nvSpPr>
          <p:spPr bwMode="auto">
            <a:xfrm>
              <a:off x="423" y="1952"/>
              <a:ext cx="252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Rectangle 42"/>
            <p:cNvSpPr>
              <a:spLocks noChangeAspect="1" noChangeArrowheads="1"/>
            </p:cNvSpPr>
            <p:nvPr/>
          </p:nvSpPr>
          <p:spPr bwMode="auto">
            <a:xfrm>
              <a:off x="423" y="2387"/>
              <a:ext cx="252" cy="24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17" name="Group 43"/>
            <p:cNvGrpSpPr>
              <a:grpSpLocks noChangeAspect="1"/>
            </p:cNvGrpSpPr>
            <p:nvPr/>
          </p:nvGrpSpPr>
          <p:grpSpPr bwMode="auto">
            <a:xfrm>
              <a:off x="5108" y="644"/>
              <a:ext cx="252" cy="1977"/>
              <a:chOff x="5108" y="644"/>
              <a:chExt cx="252" cy="1977"/>
            </a:xfrm>
          </p:grpSpPr>
          <p:sp>
            <p:nvSpPr>
              <p:cNvPr id="20" name="Rectangle 44"/>
              <p:cNvSpPr>
                <a:spLocks noChangeAspect="1" noChangeArrowheads="1"/>
              </p:cNvSpPr>
              <p:nvPr/>
            </p:nvSpPr>
            <p:spPr bwMode="auto">
              <a:xfrm>
                <a:off x="5108" y="644"/>
                <a:ext cx="252" cy="24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5108" y="1087"/>
                <a:ext cx="252" cy="2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Rectangle 46"/>
              <p:cNvSpPr>
                <a:spLocks noChangeAspect="1" noChangeArrowheads="1"/>
              </p:cNvSpPr>
              <p:nvPr/>
            </p:nvSpPr>
            <p:spPr bwMode="auto">
              <a:xfrm>
                <a:off x="5108" y="1956"/>
                <a:ext cx="252" cy="24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5108" y="2374"/>
                <a:ext cx="252" cy="24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8" name="Freeform 48"/>
            <p:cNvSpPr>
              <a:spLocks noChangeAspect="1" noEditPoints="1"/>
            </p:cNvSpPr>
            <p:nvPr/>
          </p:nvSpPr>
          <p:spPr bwMode="auto">
            <a:xfrm>
              <a:off x="889" y="648"/>
              <a:ext cx="726" cy="1982"/>
            </a:xfrm>
            <a:custGeom>
              <a:avLst/>
              <a:gdLst/>
              <a:ahLst/>
              <a:cxnLst>
                <a:cxn ang="0">
                  <a:pos x="948" y="4045"/>
                </a:cxn>
                <a:cxn ang="0">
                  <a:pos x="1033" y="4045"/>
                </a:cxn>
                <a:cxn ang="0">
                  <a:pos x="1104" y="4035"/>
                </a:cxn>
                <a:cxn ang="0">
                  <a:pos x="1177" y="4013"/>
                </a:cxn>
                <a:cxn ang="0">
                  <a:pos x="1249" y="3976"/>
                </a:cxn>
                <a:cxn ang="0">
                  <a:pos x="1315" y="3923"/>
                </a:cxn>
                <a:cxn ang="0">
                  <a:pos x="1362" y="3871"/>
                </a:cxn>
                <a:cxn ang="0">
                  <a:pos x="1411" y="3795"/>
                </a:cxn>
                <a:cxn ang="0">
                  <a:pos x="1455" y="3698"/>
                </a:cxn>
                <a:cxn ang="0">
                  <a:pos x="1483" y="3608"/>
                </a:cxn>
                <a:cxn ang="0">
                  <a:pos x="1482" y="459"/>
                </a:cxn>
                <a:cxn ang="0">
                  <a:pos x="1473" y="367"/>
                </a:cxn>
                <a:cxn ang="0">
                  <a:pos x="1454" y="286"/>
                </a:cxn>
                <a:cxn ang="0">
                  <a:pos x="1431" y="220"/>
                </a:cxn>
                <a:cxn ang="0">
                  <a:pos x="1392" y="153"/>
                </a:cxn>
                <a:cxn ang="0">
                  <a:pos x="1344" y="99"/>
                </a:cxn>
                <a:cxn ang="0">
                  <a:pos x="1278" y="52"/>
                </a:cxn>
                <a:cxn ang="0">
                  <a:pos x="1213" y="24"/>
                </a:cxn>
                <a:cxn ang="0">
                  <a:pos x="1139" y="5"/>
                </a:cxn>
                <a:cxn ang="0">
                  <a:pos x="1094" y="0"/>
                </a:cxn>
                <a:cxn ang="0">
                  <a:pos x="0" y="0"/>
                </a:cxn>
                <a:cxn ang="0">
                  <a:pos x="0" y="4045"/>
                </a:cxn>
                <a:cxn ang="0">
                  <a:pos x="948" y="4045"/>
                </a:cxn>
                <a:cxn ang="0">
                  <a:pos x="462" y="484"/>
                </a:cxn>
                <a:cxn ang="0">
                  <a:pos x="462" y="3560"/>
                </a:cxn>
                <a:cxn ang="0">
                  <a:pos x="992" y="3560"/>
                </a:cxn>
                <a:cxn ang="0">
                  <a:pos x="992" y="484"/>
                </a:cxn>
                <a:cxn ang="0">
                  <a:pos x="462" y="484"/>
                </a:cxn>
              </a:cxnLst>
              <a:rect l="0" t="0" r="r" b="b"/>
              <a:pathLst>
                <a:path w="1483" h="4045">
                  <a:moveTo>
                    <a:pt x="948" y="4045"/>
                  </a:moveTo>
                  <a:lnTo>
                    <a:pt x="1033" y="4045"/>
                  </a:lnTo>
                  <a:lnTo>
                    <a:pt x="1104" y="4035"/>
                  </a:lnTo>
                  <a:lnTo>
                    <a:pt x="1177" y="4013"/>
                  </a:lnTo>
                  <a:lnTo>
                    <a:pt x="1249" y="3976"/>
                  </a:lnTo>
                  <a:lnTo>
                    <a:pt x="1315" y="3923"/>
                  </a:lnTo>
                  <a:lnTo>
                    <a:pt x="1362" y="3871"/>
                  </a:lnTo>
                  <a:lnTo>
                    <a:pt x="1411" y="3795"/>
                  </a:lnTo>
                  <a:lnTo>
                    <a:pt x="1455" y="3698"/>
                  </a:lnTo>
                  <a:lnTo>
                    <a:pt x="1483" y="3608"/>
                  </a:lnTo>
                  <a:lnTo>
                    <a:pt x="1482" y="459"/>
                  </a:lnTo>
                  <a:lnTo>
                    <a:pt x="1473" y="367"/>
                  </a:lnTo>
                  <a:lnTo>
                    <a:pt x="1454" y="286"/>
                  </a:lnTo>
                  <a:lnTo>
                    <a:pt x="1431" y="220"/>
                  </a:lnTo>
                  <a:lnTo>
                    <a:pt x="1392" y="153"/>
                  </a:lnTo>
                  <a:lnTo>
                    <a:pt x="1344" y="99"/>
                  </a:lnTo>
                  <a:lnTo>
                    <a:pt x="1278" y="52"/>
                  </a:lnTo>
                  <a:lnTo>
                    <a:pt x="1213" y="24"/>
                  </a:lnTo>
                  <a:lnTo>
                    <a:pt x="1139" y="5"/>
                  </a:lnTo>
                  <a:lnTo>
                    <a:pt x="1094" y="0"/>
                  </a:lnTo>
                  <a:lnTo>
                    <a:pt x="0" y="0"/>
                  </a:lnTo>
                  <a:lnTo>
                    <a:pt x="0" y="4045"/>
                  </a:lnTo>
                  <a:lnTo>
                    <a:pt x="948" y="4045"/>
                  </a:lnTo>
                  <a:close/>
                  <a:moveTo>
                    <a:pt x="462" y="484"/>
                  </a:moveTo>
                  <a:lnTo>
                    <a:pt x="462" y="3560"/>
                  </a:lnTo>
                  <a:lnTo>
                    <a:pt x="992" y="3560"/>
                  </a:lnTo>
                  <a:lnTo>
                    <a:pt x="992" y="484"/>
                  </a:lnTo>
                  <a:lnTo>
                    <a:pt x="462" y="484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9" name="Freeform 49"/>
            <p:cNvSpPr>
              <a:spLocks noChangeAspect="1" noEditPoints="1"/>
            </p:cNvSpPr>
            <p:nvPr/>
          </p:nvSpPr>
          <p:spPr bwMode="auto">
            <a:xfrm>
              <a:off x="3673" y="644"/>
              <a:ext cx="1687" cy="1982"/>
            </a:xfrm>
            <a:custGeom>
              <a:avLst/>
              <a:gdLst/>
              <a:ahLst/>
              <a:cxnLst>
                <a:cxn ang="0">
                  <a:pos x="2486" y="695"/>
                </a:cxn>
                <a:cxn ang="0">
                  <a:pos x="2481" y="625"/>
                </a:cxn>
                <a:cxn ang="0">
                  <a:pos x="2470" y="555"/>
                </a:cxn>
                <a:cxn ang="0">
                  <a:pos x="2439" y="456"/>
                </a:cxn>
                <a:cxn ang="0">
                  <a:pos x="2393" y="364"/>
                </a:cxn>
                <a:cxn ang="0">
                  <a:pos x="2333" y="279"/>
                </a:cxn>
                <a:cxn ang="0">
                  <a:pos x="2261" y="204"/>
                </a:cxn>
                <a:cxn ang="0">
                  <a:pos x="2178" y="138"/>
                </a:cxn>
                <a:cxn ang="0">
                  <a:pos x="2084" y="84"/>
                </a:cxn>
                <a:cxn ang="0">
                  <a:pos x="1982" y="42"/>
                </a:cxn>
                <a:cxn ang="0">
                  <a:pos x="1871" y="14"/>
                </a:cxn>
                <a:cxn ang="0">
                  <a:pos x="1795" y="3"/>
                </a:cxn>
                <a:cxn ang="0">
                  <a:pos x="1716" y="0"/>
                </a:cxn>
                <a:cxn ang="0">
                  <a:pos x="1641" y="3"/>
                </a:cxn>
                <a:cxn ang="0">
                  <a:pos x="1567" y="14"/>
                </a:cxn>
                <a:cxn ang="0">
                  <a:pos x="1462" y="44"/>
                </a:cxn>
                <a:cxn ang="0">
                  <a:pos x="1363" y="87"/>
                </a:cxn>
                <a:cxn ang="0">
                  <a:pos x="1272" y="143"/>
                </a:cxn>
                <a:cxn ang="0">
                  <a:pos x="1191" y="212"/>
                </a:cxn>
                <a:cxn ang="0">
                  <a:pos x="1122" y="291"/>
                </a:cxn>
                <a:cxn ang="0">
                  <a:pos x="1064" y="380"/>
                </a:cxn>
                <a:cxn ang="0">
                  <a:pos x="1020" y="476"/>
                </a:cxn>
                <a:cxn ang="0">
                  <a:pos x="998" y="544"/>
                </a:cxn>
                <a:cxn ang="0">
                  <a:pos x="978" y="651"/>
                </a:cxn>
                <a:cxn ang="0">
                  <a:pos x="974" y="725"/>
                </a:cxn>
                <a:cxn ang="0">
                  <a:pos x="974" y="1798"/>
                </a:cxn>
                <a:cxn ang="0">
                  <a:pos x="0" y="1798"/>
                </a:cxn>
                <a:cxn ang="0">
                  <a:pos x="2" y="2316"/>
                </a:cxn>
                <a:cxn ang="0">
                  <a:pos x="958" y="2316"/>
                </a:cxn>
                <a:cxn ang="0">
                  <a:pos x="960" y="4016"/>
                </a:cxn>
                <a:cxn ang="0">
                  <a:pos x="1484" y="4016"/>
                </a:cxn>
                <a:cxn ang="0">
                  <a:pos x="1486" y="2321"/>
                </a:cxn>
                <a:cxn ang="0">
                  <a:pos x="1964" y="2321"/>
                </a:cxn>
                <a:cxn ang="0">
                  <a:pos x="1964" y="4016"/>
                </a:cxn>
                <a:cxn ang="0">
                  <a:pos x="2500" y="4016"/>
                </a:cxn>
                <a:cxn ang="0">
                  <a:pos x="2502" y="2323"/>
                </a:cxn>
                <a:cxn ang="0">
                  <a:pos x="3447" y="2321"/>
                </a:cxn>
                <a:cxn ang="0">
                  <a:pos x="3447" y="1790"/>
                </a:cxn>
                <a:cxn ang="0">
                  <a:pos x="2486" y="1790"/>
                </a:cxn>
                <a:cxn ang="0">
                  <a:pos x="2486" y="695"/>
                </a:cxn>
                <a:cxn ang="0">
                  <a:pos x="1480" y="540"/>
                </a:cxn>
                <a:cxn ang="0">
                  <a:pos x="1480" y="1782"/>
                </a:cxn>
                <a:cxn ang="0">
                  <a:pos x="2003" y="1782"/>
                </a:cxn>
                <a:cxn ang="0">
                  <a:pos x="2003" y="540"/>
                </a:cxn>
                <a:cxn ang="0">
                  <a:pos x="1480" y="540"/>
                </a:cxn>
              </a:cxnLst>
              <a:rect l="0" t="0" r="r" b="b"/>
              <a:pathLst>
                <a:path w="3447" h="4016">
                  <a:moveTo>
                    <a:pt x="2486" y="695"/>
                  </a:moveTo>
                  <a:lnTo>
                    <a:pt x="2481" y="625"/>
                  </a:lnTo>
                  <a:lnTo>
                    <a:pt x="2470" y="555"/>
                  </a:lnTo>
                  <a:lnTo>
                    <a:pt x="2439" y="456"/>
                  </a:lnTo>
                  <a:lnTo>
                    <a:pt x="2393" y="364"/>
                  </a:lnTo>
                  <a:lnTo>
                    <a:pt x="2333" y="279"/>
                  </a:lnTo>
                  <a:lnTo>
                    <a:pt x="2261" y="204"/>
                  </a:lnTo>
                  <a:lnTo>
                    <a:pt x="2178" y="138"/>
                  </a:lnTo>
                  <a:lnTo>
                    <a:pt x="2084" y="84"/>
                  </a:lnTo>
                  <a:lnTo>
                    <a:pt x="1982" y="42"/>
                  </a:lnTo>
                  <a:lnTo>
                    <a:pt x="1871" y="14"/>
                  </a:lnTo>
                  <a:lnTo>
                    <a:pt x="1795" y="3"/>
                  </a:lnTo>
                  <a:lnTo>
                    <a:pt x="1716" y="0"/>
                  </a:lnTo>
                  <a:lnTo>
                    <a:pt x="1641" y="3"/>
                  </a:lnTo>
                  <a:lnTo>
                    <a:pt x="1567" y="14"/>
                  </a:lnTo>
                  <a:lnTo>
                    <a:pt x="1462" y="44"/>
                  </a:lnTo>
                  <a:lnTo>
                    <a:pt x="1363" y="87"/>
                  </a:lnTo>
                  <a:lnTo>
                    <a:pt x="1272" y="143"/>
                  </a:lnTo>
                  <a:lnTo>
                    <a:pt x="1191" y="212"/>
                  </a:lnTo>
                  <a:lnTo>
                    <a:pt x="1122" y="291"/>
                  </a:lnTo>
                  <a:lnTo>
                    <a:pt x="1064" y="380"/>
                  </a:lnTo>
                  <a:lnTo>
                    <a:pt x="1020" y="476"/>
                  </a:lnTo>
                  <a:lnTo>
                    <a:pt x="998" y="544"/>
                  </a:lnTo>
                  <a:lnTo>
                    <a:pt x="978" y="651"/>
                  </a:lnTo>
                  <a:lnTo>
                    <a:pt x="974" y="725"/>
                  </a:lnTo>
                  <a:lnTo>
                    <a:pt x="974" y="1798"/>
                  </a:lnTo>
                  <a:lnTo>
                    <a:pt x="0" y="1798"/>
                  </a:lnTo>
                  <a:lnTo>
                    <a:pt x="2" y="2316"/>
                  </a:lnTo>
                  <a:lnTo>
                    <a:pt x="958" y="2316"/>
                  </a:lnTo>
                  <a:lnTo>
                    <a:pt x="960" y="4016"/>
                  </a:lnTo>
                  <a:lnTo>
                    <a:pt x="1484" y="4016"/>
                  </a:lnTo>
                  <a:lnTo>
                    <a:pt x="1486" y="2321"/>
                  </a:lnTo>
                  <a:lnTo>
                    <a:pt x="1964" y="2321"/>
                  </a:lnTo>
                  <a:lnTo>
                    <a:pt x="1964" y="4016"/>
                  </a:lnTo>
                  <a:lnTo>
                    <a:pt x="2500" y="4016"/>
                  </a:lnTo>
                  <a:lnTo>
                    <a:pt x="2502" y="2323"/>
                  </a:lnTo>
                  <a:lnTo>
                    <a:pt x="3447" y="2321"/>
                  </a:lnTo>
                  <a:lnTo>
                    <a:pt x="3447" y="1790"/>
                  </a:lnTo>
                  <a:lnTo>
                    <a:pt x="2486" y="1790"/>
                  </a:lnTo>
                  <a:lnTo>
                    <a:pt x="2486" y="695"/>
                  </a:lnTo>
                  <a:close/>
                  <a:moveTo>
                    <a:pt x="1480" y="540"/>
                  </a:moveTo>
                  <a:lnTo>
                    <a:pt x="1480" y="1782"/>
                  </a:lnTo>
                  <a:lnTo>
                    <a:pt x="2003" y="1782"/>
                  </a:lnTo>
                  <a:lnTo>
                    <a:pt x="2003" y="540"/>
                  </a:lnTo>
                  <a:lnTo>
                    <a:pt x="1480" y="540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104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87156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D7779B-6FE3-2745-86B3-4010C4EE3A34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99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B4F7B5-8CCE-0A45-9DEE-47D11911988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3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2774"/>
          </a:xfrm>
          <a:prstGeom prst="rect">
            <a:avLst/>
          </a:prstGeom>
        </p:spPr>
        <p:txBody>
          <a:bodyPr/>
          <a:lstStyle/>
          <a:p>
            <a:r>
              <a:rPr lang="es-ES" dirty="0" smtClean="0"/>
              <a:t>Haga clic para modificar el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89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8ACA83-02E3-FA46-AD78-B2C0D682DEB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66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871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33BFA-19BD-FA4D-8483-034E6DBA589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9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C54686-FCF9-3A4F-A50F-9D296FF4057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48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87156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33BFA-19BD-FA4D-8483-034E6DBA589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9068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FAC5C-DA9E-EC49-8F45-2CE9D9549723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90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D46F16-0C05-7741-8103-5EC6E57C8BD7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39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2FFF57-9BD9-D14F-BFA5-3B715E06E17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97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9A238-8965-463A-859E-BDD9A3EC20AF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0433BFA-19BD-FA4D-8483-034E6DBA589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Line 13"/>
          <p:cNvSpPr>
            <a:spLocks noChangeShapeType="1"/>
          </p:cNvSpPr>
          <p:nvPr userDrawn="1"/>
        </p:nvSpPr>
        <p:spPr bwMode="auto">
          <a:xfrm>
            <a:off x="0" y="1173163"/>
            <a:ext cx="91440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_tradnl">
              <a:latin typeface="Times New Roman" pitchFamily="-108" charset="0"/>
              <a:ea typeface="+mn-ea"/>
              <a:cs typeface="+mn-cs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0" y="0"/>
            <a:ext cx="9448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>
            <a:prstTxWarp prst="textNoShape">
              <a:avLst/>
            </a:prstTxWarp>
          </a:bodyPr>
          <a:lstStyle/>
          <a:p>
            <a:pPr algn="ctr">
              <a:defRPr/>
            </a:pPr>
            <a:endParaRPr lang="es-ES" sz="4000">
              <a:solidFill>
                <a:srgbClr val="000066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Line 30"/>
          <p:cNvSpPr>
            <a:spLocks noChangeShapeType="1"/>
          </p:cNvSpPr>
          <p:nvPr userDrawn="1"/>
        </p:nvSpPr>
        <p:spPr bwMode="auto">
          <a:xfrm>
            <a:off x="0" y="6172200"/>
            <a:ext cx="91440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_tradnl">
              <a:latin typeface="Times New Roman" pitchFamily="-108" charset="0"/>
              <a:ea typeface="+mn-ea"/>
              <a:cs typeface="+mn-cs"/>
            </a:endParaRPr>
          </a:p>
        </p:txBody>
      </p:sp>
      <p:sp>
        <p:nvSpPr>
          <p:cNvPr id="10" name="Text Box 33"/>
          <p:cNvSpPr txBox="1">
            <a:spLocks noChangeArrowheads="1"/>
          </p:cNvSpPr>
          <p:nvPr userDrawn="1"/>
        </p:nvSpPr>
        <p:spPr bwMode="auto">
          <a:xfrm>
            <a:off x="3054350" y="6376988"/>
            <a:ext cx="3563938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-105" charset="2"/>
              <a:buNone/>
              <a:defRPr/>
            </a:pPr>
            <a:r>
              <a:rPr lang="en-GB" sz="1200" i="1" dirty="0" smtClean="0">
                <a:solidFill>
                  <a:srgbClr val="000000"/>
                </a:solidFill>
                <a:latin typeface="Arial" pitchFamily="-105" charset="0"/>
              </a:rPr>
              <a:t>COS, </a:t>
            </a:r>
            <a:r>
              <a:rPr lang="en-GB" sz="1200" i="1" dirty="0" err="1">
                <a:solidFill>
                  <a:srgbClr val="000000"/>
                </a:solidFill>
                <a:latin typeface="Arial" pitchFamily="-105" charset="0"/>
              </a:rPr>
              <a:t>Curso</a:t>
            </a:r>
            <a:r>
              <a:rPr lang="en-GB" sz="1200" i="1" dirty="0">
                <a:solidFill>
                  <a:srgbClr val="000000"/>
                </a:solidFill>
                <a:latin typeface="Arial" pitchFamily="-105" charset="0"/>
              </a:rPr>
              <a:t> </a:t>
            </a:r>
            <a:r>
              <a:rPr lang="en-GB" sz="1200" i="1" dirty="0" smtClean="0">
                <a:solidFill>
                  <a:srgbClr val="000000"/>
                </a:solidFill>
                <a:latin typeface="Arial" pitchFamily="-105" charset="0"/>
              </a:rPr>
              <a:t>2017-2018</a:t>
            </a:r>
            <a:endParaRPr lang="en-GB" sz="1200" i="1" dirty="0">
              <a:solidFill>
                <a:srgbClr val="000000"/>
              </a:solidFill>
              <a:latin typeface="Arial" pitchFamily="-105" charset="0"/>
            </a:endParaRPr>
          </a:p>
        </p:txBody>
      </p:sp>
      <p:grpSp>
        <p:nvGrpSpPr>
          <p:cNvPr id="11" name="Group 46"/>
          <p:cNvGrpSpPr>
            <a:grpSpLocks noChangeAspect="1"/>
          </p:cNvGrpSpPr>
          <p:nvPr userDrawn="1"/>
        </p:nvGrpSpPr>
        <p:grpSpPr bwMode="auto">
          <a:xfrm>
            <a:off x="163513" y="6291263"/>
            <a:ext cx="1001712" cy="404812"/>
            <a:chOff x="423" y="635"/>
            <a:chExt cx="4937" cy="1999"/>
          </a:xfrm>
        </p:grpSpPr>
        <p:sp>
          <p:nvSpPr>
            <p:cNvPr id="12" name="Rectangle 47"/>
            <p:cNvSpPr>
              <a:spLocks noChangeAspect="1" noChangeArrowheads="1"/>
            </p:cNvSpPr>
            <p:nvPr/>
          </p:nvSpPr>
          <p:spPr bwMode="auto">
            <a:xfrm>
              <a:off x="1831" y="643"/>
              <a:ext cx="235" cy="1983"/>
            </a:xfrm>
            <a:prstGeom prst="rect">
              <a:avLst/>
            </a:prstGeom>
            <a:solidFill>
              <a:srgbClr val="00B4AE"/>
            </a:solidFill>
            <a:ln w="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48"/>
            <p:cNvSpPr>
              <a:spLocks noChangeAspect="1"/>
            </p:cNvSpPr>
            <p:nvPr/>
          </p:nvSpPr>
          <p:spPr bwMode="auto">
            <a:xfrm>
              <a:off x="3208" y="635"/>
              <a:ext cx="720" cy="1991"/>
            </a:xfrm>
            <a:custGeom>
              <a:avLst/>
              <a:gdLst/>
              <a:ahLst/>
              <a:cxnLst>
                <a:cxn ang="0">
                  <a:pos x="719" y="313"/>
                </a:cxn>
                <a:cxn ang="0">
                  <a:pos x="717" y="280"/>
                </a:cxn>
                <a:cxn ang="0">
                  <a:pos x="711" y="249"/>
                </a:cxn>
                <a:cxn ang="0">
                  <a:pos x="696" y="205"/>
                </a:cxn>
                <a:cxn ang="0">
                  <a:pos x="674" y="163"/>
                </a:cxn>
                <a:cxn ang="0">
                  <a:pos x="644" y="125"/>
                </a:cxn>
                <a:cxn ang="0">
                  <a:pos x="609" y="92"/>
                </a:cxn>
                <a:cxn ang="0">
                  <a:pos x="582" y="71"/>
                </a:cxn>
                <a:cxn ang="0">
                  <a:pos x="538" y="45"/>
                </a:cxn>
                <a:cxn ang="0">
                  <a:pos x="489" y="25"/>
                </a:cxn>
                <a:cxn ang="0">
                  <a:pos x="436" y="10"/>
                </a:cxn>
                <a:cxn ang="0">
                  <a:pos x="381" y="2"/>
                </a:cxn>
                <a:cxn ang="0">
                  <a:pos x="342" y="0"/>
                </a:cxn>
                <a:cxn ang="0">
                  <a:pos x="307" y="2"/>
                </a:cxn>
                <a:cxn ang="0">
                  <a:pos x="256" y="10"/>
                </a:cxn>
                <a:cxn ang="0">
                  <a:pos x="209" y="25"/>
                </a:cxn>
                <a:cxn ang="0">
                  <a:pos x="164" y="46"/>
                </a:cxn>
                <a:cxn ang="0">
                  <a:pos x="124" y="73"/>
                </a:cxn>
                <a:cxn ang="0">
                  <a:pos x="100" y="93"/>
                </a:cxn>
                <a:cxn ang="0">
                  <a:pos x="68" y="128"/>
                </a:cxn>
                <a:cxn ang="0">
                  <a:pos x="41" y="167"/>
                </a:cxn>
                <a:cxn ang="0">
                  <a:pos x="21" y="210"/>
                </a:cxn>
                <a:cxn ang="0">
                  <a:pos x="11" y="239"/>
                </a:cxn>
                <a:cxn ang="0">
                  <a:pos x="2" y="286"/>
                </a:cxn>
                <a:cxn ang="0">
                  <a:pos x="0" y="319"/>
                </a:cxn>
                <a:cxn ang="0">
                  <a:pos x="0" y="1663"/>
                </a:cxn>
                <a:cxn ang="0">
                  <a:pos x="5" y="1717"/>
                </a:cxn>
                <a:cxn ang="0">
                  <a:pos x="16" y="1757"/>
                </a:cxn>
                <a:cxn ang="0">
                  <a:pos x="28" y="1784"/>
                </a:cxn>
                <a:cxn ang="0">
                  <a:pos x="43" y="1811"/>
                </a:cxn>
                <a:cxn ang="0">
                  <a:pos x="81" y="1862"/>
                </a:cxn>
                <a:cxn ang="0">
                  <a:pos x="129" y="1909"/>
                </a:cxn>
                <a:cxn ang="0">
                  <a:pos x="171" y="1939"/>
                </a:cxn>
                <a:cxn ang="0">
                  <a:pos x="218" y="1964"/>
                </a:cxn>
                <a:cxn ang="0">
                  <a:pos x="252" y="1977"/>
                </a:cxn>
                <a:cxn ang="0">
                  <a:pos x="287" y="1987"/>
                </a:cxn>
                <a:cxn ang="0">
                  <a:pos x="324" y="1993"/>
                </a:cxn>
                <a:cxn ang="0">
                  <a:pos x="363" y="1995"/>
                </a:cxn>
                <a:cxn ang="0">
                  <a:pos x="396" y="1993"/>
                </a:cxn>
                <a:cxn ang="0">
                  <a:pos x="431" y="1988"/>
                </a:cxn>
                <a:cxn ang="0">
                  <a:pos x="479" y="1975"/>
                </a:cxn>
                <a:cxn ang="0">
                  <a:pos x="526" y="1956"/>
                </a:cxn>
                <a:cxn ang="0">
                  <a:pos x="554" y="1940"/>
                </a:cxn>
                <a:cxn ang="0">
                  <a:pos x="581" y="1921"/>
                </a:cxn>
                <a:cxn ang="0">
                  <a:pos x="607" y="1900"/>
                </a:cxn>
                <a:cxn ang="0">
                  <a:pos x="640" y="1865"/>
                </a:cxn>
                <a:cxn ang="0">
                  <a:pos x="659" y="1840"/>
                </a:cxn>
                <a:cxn ang="0">
                  <a:pos x="684" y="1799"/>
                </a:cxn>
                <a:cxn ang="0">
                  <a:pos x="700" y="1753"/>
                </a:cxn>
                <a:cxn ang="0">
                  <a:pos x="710" y="1706"/>
                </a:cxn>
                <a:cxn ang="0">
                  <a:pos x="712" y="1674"/>
                </a:cxn>
                <a:cxn ang="0">
                  <a:pos x="712" y="1383"/>
                </a:cxn>
                <a:cxn ang="0">
                  <a:pos x="477" y="1383"/>
                </a:cxn>
                <a:cxn ang="0">
                  <a:pos x="477" y="1744"/>
                </a:cxn>
                <a:cxn ang="0">
                  <a:pos x="235" y="1744"/>
                </a:cxn>
                <a:cxn ang="0">
                  <a:pos x="235" y="269"/>
                </a:cxn>
                <a:cxn ang="0">
                  <a:pos x="477" y="269"/>
                </a:cxn>
                <a:cxn ang="0">
                  <a:pos x="477" y="631"/>
                </a:cxn>
                <a:cxn ang="0">
                  <a:pos x="720" y="631"/>
                </a:cxn>
                <a:cxn ang="0">
                  <a:pos x="719" y="313"/>
                </a:cxn>
              </a:cxnLst>
              <a:rect l="0" t="0" r="r" b="b"/>
              <a:pathLst>
                <a:path w="720" h="1995">
                  <a:moveTo>
                    <a:pt x="719" y="313"/>
                  </a:moveTo>
                  <a:lnTo>
                    <a:pt x="717" y="280"/>
                  </a:lnTo>
                  <a:lnTo>
                    <a:pt x="711" y="249"/>
                  </a:lnTo>
                  <a:lnTo>
                    <a:pt x="696" y="205"/>
                  </a:lnTo>
                  <a:lnTo>
                    <a:pt x="674" y="163"/>
                  </a:lnTo>
                  <a:lnTo>
                    <a:pt x="644" y="125"/>
                  </a:lnTo>
                  <a:lnTo>
                    <a:pt x="609" y="92"/>
                  </a:lnTo>
                  <a:lnTo>
                    <a:pt x="582" y="71"/>
                  </a:lnTo>
                  <a:lnTo>
                    <a:pt x="538" y="45"/>
                  </a:lnTo>
                  <a:lnTo>
                    <a:pt x="489" y="25"/>
                  </a:lnTo>
                  <a:lnTo>
                    <a:pt x="436" y="10"/>
                  </a:lnTo>
                  <a:lnTo>
                    <a:pt x="381" y="2"/>
                  </a:lnTo>
                  <a:lnTo>
                    <a:pt x="342" y="0"/>
                  </a:lnTo>
                  <a:lnTo>
                    <a:pt x="307" y="2"/>
                  </a:lnTo>
                  <a:lnTo>
                    <a:pt x="256" y="10"/>
                  </a:lnTo>
                  <a:lnTo>
                    <a:pt x="209" y="25"/>
                  </a:lnTo>
                  <a:lnTo>
                    <a:pt x="164" y="46"/>
                  </a:lnTo>
                  <a:lnTo>
                    <a:pt x="124" y="73"/>
                  </a:lnTo>
                  <a:lnTo>
                    <a:pt x="100" y="93"/>
                  </a:lnTo>
                  <a:lnTo>
                    <a:pt x="68" y="128"/>
                  </a:lnTo>
                  <a:lnTo>
                    <a:pt x="41" y="167"/>
                  </a:lnTo>
                  <a:lnTo>
                    <a:pt x="21" y="210"/>
                  </a:lnTo>
                  <a:lnTo>
                    <a:pt x="11" y="239"/>
                  </a:lnTo>
                  <a:lnTo>
                    <a:pt x="2" y="286"/>
                  </a:lnTo>
                  <a:lnTo>
                    <a:pt x="0" y="319"/>
                  </a:lnTo>
                  <a:lnTo>
                    <a:pt x="0" y="1663"/>
                  </a:lnTo>
                  <a:lnTo>
                    <a:pt x="5" y="1717"/>
                  </a:lnTo>
                  <a:lnTo>
                    <a:pt x="16" y="1757"/>
                  </a:lnTo>
                  <a:lnTo>
                    <a:pt x="28" y="1784"/>
                  </a:lnTo>
                  <a:lnTo>
                    <a:pt x="43" y="1811"/>
                  </a:lnTo>
                  <a:lnTo>
                    <a:pt x="81" y="1862"/>
                  </a:lnTo>
                  <a:lnTo>
                    <a:pt x="129" y="1909"/>
                  </a:lnTo>
                  <a:lnTo>
                    <a:pt x="171" y="1939"/>
                  </a:lnTo>
                  <a:lnTo>
                    <a:pt x="218" y="1964"/>
                  </a:lnTo>
                  <a:lnTo>
                    <a:pt x="252" y="1977"/>
                  </a:lnTo>
                  <a:lnTo>
                    <a:pt x="287" y="1987"/>
                  </a:lnTo>
                  <a:lnTo>
                    <a:pt x="324" y="1993"/>
                  </a:lnTo>
                  <a:lnTo>
                    <a:pt x="363" y="1995"/>
                  </a:lnTo>
                  <a:lnTo>
                    <a:pt x="396" y="1993"/>
                  </a:lnTo>
                  <a:lnTo>
                    <a:pt x="431" y="1988"/>
                  </a:lnTo>
                  <a:lnTo>
                    <a:pt x="479" y="1975"/>
                  </a:lnTo>
                  <a:lnTo>
                    <a:pt x="526" y="1956"/>
                  </a:lnTo>
                  <a:lnTo>
                    <a:pt x="554" y="1940"/>
                  </a:lnTo>
                  <a:lnTo>
                    <a:pt x="581" y="1921"/>
                  </a:lnTo>
                  <a:lnTo>
                    <a:pt x="607" y="1900"/>
                  </a:lnTo>
                  <a:lnTo>
                    <a:pt x="640" y="1865"/>
                  </a:lnTo>
                  <a:lnTo>
                    <a:pt x="659" y="1840"/>
                  </a:lnTo>
                  <a:lnTo>
                    <a:pt x="684" y="1799"/>
                  </a:lnTo>
                  <a:lnTo>
                    <a:pt x="700" y="1753"/>
                  </a:lnTo>
                  <a:lnTo>
                    <a:pt x="710" y="1706"/>
                  </a:lnTo>
                  <a:lnTo>
                    <a:pt x="712" y="1674"/>
                  </a:lnTo>
                  <a:lnTo>
                    <a:pt x="712" y="1383"/>
                  </a:lnTo>
                  <a:lnTo>
                    <a:pt x="477" y="1383"/>
                  </a:lnTo>
                  <a:lnTo>
                    <a:pt x="477" y="1744"/>
                  </a:lnTo>
                  <a:lnTo>
                    <a:pt x="235" y="1744"/>
                  </a:lnTo>
                  <a:lnTo>
                    <a:pt x="235" y="269"/>
                  </a:lnTo>
                  <a:lnTo>
                    <a:pt x="477" y="269"/>
                  </a:lnTo>
                  <a:lnTo>
                    <a:pt x="477" y="631"/>
                  </a:lnTo>
                  <a:lnTo>
                    <a:pt x="720" y="631"/>
                  </a:lnTo>
                  <a:lnTo>
                    <a:pt x="719" y="313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4" name="Freeform 49"/>
            <p:cNvSpPr>
              <a:spLocks noChangeAspect="1"/>
            </p:cNvSpPr>
            <p:nvPr/>
          </p:nvSpPr>
          <p:spPr bwMode="auto">
            <a:xfrm>
              <a:off x="2293" y="635"/>
              <a:ext cx="712" cy="1999"/>
            </a:xfrm>
            <a:custGeom>
              <a:avLst/>
              <a:gdLst/>
              <a:ahLst/>
              <a:cxnLst>
                <a:cxn ang="0">
                  <a:pos x="710" y="267"/>
                </a:cxn>
                <a:cxn ang="0">
                  <a:pos x="691" y="196"/>
                </a:cxn>
                <a:cxn ang="0">
                  <a:pos x="652" y="132"/>
                </a:cxn>
                <a:cxn ang="0">
                  <a:pos x="610" y="88"/>
                </a:cxn>
                <a:cxn ang="0">
                  <a:pos x="558" y="51"/>
                </a:cxn>
                <a:cxn ang="0">
                  <a:pos x="451" y="9"/>
                </a:cxn>
                <a:cxn ang="0">
                  <a:pos x="363" y="0"/>
                </a:cxn>
                <a:cxn ang="0">
                  <a:pos x="290" y="7"/>
                </a:cxn>
                <a:cxn ang="0">
                  <a:pos x="206" y="32"/>
                </a:cxn>
                <a:cxn ang="0">
                  <a:pos x="132" y="75"/>
                </a:cxn>
                <a:cxn ang="0">
                  <a:pos x="62" y="144"/>
                </a:cxn>
                <a:cxn ang="0">
                  <a:pos x="16" y="229"/>
                </a:cxn>
                <a:cxn ang="0">
                  <a:pos x="0" y="309"/>
                </a:cxn>
                <a:cxn ang="0">
                  <a:pos x="4" y="909"/>
                </a:cxn>
                <a:cxn ang="0">
                  <a:pos x="22" y="979"/>
                </a:cxn>
                <a:cxn ang="0">
                  <a:pos x="67" y="1055"/>
                </a:cxn>
                <a:cxn ang="0">
                  <a:pos x="113" y="1093"/>
                </a:cxn>
                <a:cxn ang="0">
                  <a:pos x="166" y="1112"/>
                </a:cxn>
                <a:cxn ang="0">
                  <a:pos x="477" y="1113"/>
                </a:cxn>
                <a:cxn ang="0">
                  <a:pos x="235" y="1744"/>
                </a:cxn>
                <a:cxn ang="0">
                  <a:pos x="6" y="1389"/>
                </a:cxn>
                <a:cxn ang="0">
                  <a:pos x="11" y="1717"/>
                </a:cxn>
                <a:cxn ang="0">
                  <a:pos x="41" y="1811"/>
                </a:cxn>
                <a:cxn ang="0">
                  <a:pos x="85" y="1878"/>
                </a:cxn>
                <a:cxn ang="0">
                  <a:pos x="171" y="1951"/>
                </a:cxn>
                <a:cxn ang="0">
                  <a:pos x="263" y="1989"/>
                </a:cxn>
                <a:cxn ang="0">
                  <a:pos x="349" y="1999"/>
                </a:cxn>
                <a:cxn ang="0">
                  <a:pos x="456" y="1986"/>
                </a:cxn>
                <a:cxn ang="0">
                  <a:pos x="522" y="1964"/>
                </a:cxn>
                <a:cxn ang="0">
                  <a:pos x="580" y="1933"/>
                </a:cxn>
                <a:cxn ang="0">
                  <a:pos x="640" y="1883"/>
                </a:cxn>
                <a:cxn ang="0">
                  <a:pos x="689" y="1808"/>
                </a:cxn>
                <a:cxn ang="0">
                  <a:pos x="710" y="1738"/>
                </a:cxn>
                <a:cxn ang="0">
                  <a:pos x="712" y="1099"/>
                </a:cxn>
                <a:cxn ang="0">
                  <a:pos x="708" y="1056"/>
                </a:cxn>
                <a:cxn ang="0">
                  <a:pos x="687" y="998"/>
                </a:cxn>
                <a:cxn ang="0">
                  <a:pos x="634" y="935"/>
                </a:cxn>
                <a:cxn ang="0">
                  <a:pos x="562" y="896"/>
                </a:cxn>
                <a:cxn ang="0">
                  <a:pos x="520" y="887"/>
                </a:cxn>
                <a:cxn ang="0">
                  <a:pos x="242" y="886"/>
                </a:cxn>
                <a:cxn ang="0">
                  <a:pos x="477" y="270"/>
                </a:cxn>
                <a:cxn ang="0">
                  <a:pos x="712" y="624"/>
                </a:cxn>
              </a:cxnLst>
              <a:rect l="0" t="0" r="r" b="b"/>
              <a:pathLst>
                <a:path w="712" h="1999">
                  <a:moveTo>
                    <a:pt x="712" y="298"/>
                  </a:moveTo>
                  <a:lnTo>
                    <a:pt x="710" y="267"/>
                  </a:lnTo>
                  <a:lnTo>
                    <a:pt x="701" y="223"/>
                  </a:lnTo>
                  <a:lnTo>
                    <a:pt x="691" y="196"/>
                  </a:lnTo>
                  <a:lnTo>
                    <a:pt x="678" y="169"/>
                  </a:lnTo>
                  <a:lnTo>
                    <a:pt x="652" y="132"/>
                  </a:lnTo>
                  <a:lnTo>
                    <a:pt x="632" y="109"/>
                  </a:lnTo>
                  <a:lnTo>
                    <a:pt x="610" y="88"/>
                  </a:lnTo>
                  <a:lnTo>
                    <a:pt x="585" y="68"/>
                  </a:lnTo>
                  <a:lnTo>
                    <a:pt x="558" y="51"/>
                  </a:lnTo>
                  <a:lnTo>
                    <a:pt x="499" y="23"/>
                  </a:lnTo>
                  <a:lnTo>
                    <a:pt x="451" y="9"/>
                  </a:lnTo>
                  <a:lnTo>
                    <a:pt x="399" y="2"/>
                  </a:lnTo>
                  <a:lnTo>
                    <a:pt x="363" y="0"/>
                  </a:lnTo>
                  <a:lnTo>
                    <a:pt x="326" y="2"/>
                  </a:lnTo>
                  <a:lnTo>
                    <a:pt x="290" y="7"/>
                  </a:lnTo>
                  <a:lnTo>
                    <a:pt x="255" y="15"/>
                  </a:lnTo>
                  <a:lnTo>
                    <a:pt x="206" y="32"/>
                  </a:lnTo>
                  <a:lnTo>
                    <a:pt x="160" y="56"/>
                  </a:lnTo>
                  <a:lnTo>
                    <a:pt x="132" y="75"/>
                  </a:lnTo>
                  <a:lnTo>
                    <a:pt x="95" y="107"/>
                  </a:lnTo>
                  <a:lnTo>
                    <a:pt x="62" y="144"/>
                  </a:lnTo>
                  <a:lnTo>
                    <a:pt x="36" y="185"/>
                  </a:lnTo>
                  <a:lnTo>
                    <a:pt x="16" y="229"/>
                  </a:lnTo>
                  <a:lnTo>
                    <a:pt x="4" y="277"/>
                  </a:lnTo>
                  <a:lnTo>
                    <a:pt x="0" y="309"/>
                  </a:lnTo>
                  <a:lnTo>
                    <a:pt x="0" y="858"/>
                  </a:lnTo>
                  <a:lnTo>
                    <a:pt x="4" y="909"/>
                  </a:lnTo>
                  <a:lnTo>
                    <a:pt x="8" y="934"/>
                  </a:lnTo>
                  <a:lnTo>
                    <a:pt x="22" y="979"/>
                  </a:lnTo>
                  <a:lnTo>
                    <a:pt x="42" y="1020"/>
                  </a:lnTo>
                  <a:lnTo>
                    <a:pt x="67" y="1055"/>
                  </a:lnTo>
                  <a:lnTo>
                    <a:pt x="97" y="1082"/>
                  </a:lnTo>
                  <a:lnTo>
                    <a:pt x="113" y="1093"/>
                  </a:lnTo>
                  <a:lnTo>
                    <a:pt x="130" y="1102"/>
                  </a:lnTo>
                  <a:lnTo>
                    <a:pt x="166" y="1112"/>
                  </a:lnTo>
                  <a:lnTo>
                    <a:pt x="185" y="1113"/>
                  </a:lnTo>
                  <a:lnTo>
                    <a:pt x="477" y="1113"/>
                  </a:lnTo>
                  <a:lnTo>
                    <a:pt x="477" y="1744"/>
                  </a:lnTo>
                  <a:lnTo>
                    <a:pt x="235" y="1744"/>
                  </a:lnTo>
                  <a:lnTo>
                    <a:pt x="235" y="1389"/>
                  </a:lnTo>
                  <a:lnTo>
                    <a:pt x="6" y="1389"/>
                  </a:lnTo>
                  <a:lnTo>
                    <a:pt x="7" y="1684"/>
                  </a:lnTo>
                  <a:lnTo>
                    <a:pt x="11" y="1717"/>
                  </a:lnTo>
                  <a:lnTo>
                    <a:pt x="22" y="1765"/>
                  </a:lnTo>
                  <a:lnTo>
                    <a:pt x="41" y="1811"/>
                  </a:lnTo>
                  <a:lnTo>
                    <a:pt x="66" y="1852"/>
                  </a:lnTo>
                  <a:lnTo>
                    <a:pt x="85" y="1878"/>
                  </a:lnTo>
                  <a:lnTo>
                    <a:pt x="131" y="1923"/>
                  </a:lnTo>
                  <a:lnTo>
                    <a:pt x="171" y="1951"/>
                  </a:lnTo>
                  <a:lnTo>
                    <a:pt x="216" y="1973"/>
                  </a:lnTo>
                  <a:lnTo>
                    <a:pt x="263" y="1989"/>
                  </a:lnTo>
                  <a:lnTo>
                    <a:pt x="314" y="1998"/>
                  </a:lnTo>
                  <a:lnTo>
                    <a:pt x="349" y="1999"/>
                  </a:lnTo>
                  <a:lnTo>
                    <a:pt x="404" y="1996"/>
                  </a:lnTo>
                  <a:lnTo>
                    <a:pt x="456" y="1986"/>
                  </a:lnTo>
                  <a:lnTo>
                    <a:pt x="490" y="1977"/>
                  </a:lnTo>
                  <a:lnTo>
                    <a:pt x="522" y="1964"/>
                  </a:lnTo>
                  <a:lnTo>
                    <a:pt x="552" y="1950"/>
                  </a:lnTo>
                  <a:lnTo>
                    <a:pt x="580" y="1933"/>
                  </a:lnTo>
                  <a:lnTo>
                    <a:pt x="606" y="1914"/>
                  </a:lnTo>
                  <a:lnTo>
                    <a:pt x="640" y="1883"/>
                  </a:lnTo>
                  <a:lnTo>
                    <a:pt x="668" y="1847"/>
                  </a:lnTo>
                  <a:lnTo>
                    <a:pt x="689" y="1808"/>
                  </a:lnTo>
                  <a:lnTo>
                    <a:pt x="700" y="1781"/>
                  </a:lnTo>
                  <a:lnTo>
                    <a:pt x="710" y="1738"/>
                  </a:lnTo>
                  <a:lnTo>
                    <a:pt x="712" y="1708"/>
                  </a:lnTo>
                  <a:lnTo>
                    <a:pt x="712" y="1099"/>
                  </a:lnTo>
                  <a:lnTo>
                    <a:pt x="711" y="1077"/>
                  </a:lnTo>
                  <a:lnTo>
                    <a:pt x="708" y="1056"/>
                  </a:lnTo>
                  <a:lnTo>
                    <a:pt x="695" y="1016"/>
                  </a:lnTo>
                  <a:lnTo>
                    <a:pt x="687" y="998"/>
                  </a:lnTo>
                  <a:lnTo>
                    <a:pt x="663" y="964"/>
                  </a:lnTo>
                  <a:lnTo>
                    <a:pt x="634" y="935"/>
                  </a:lnTo>
                  <a:lnTo>
                    <a:pt x="600" y="912"/>
                  </a:lnTo>
                  <a:lnTo>
                    <a:pt x="562" y="896"/>
                  </a:lnTo>
                  <a:lnTo>
                    <a:pt x="542" y="891"/>
                  </a:lnTo>
                  <a:lnTo>
                    <a:pt x="520" y="887"/>
                  </a:lnTo>
                  <a:lnTo>
                    <a:pt x="498" y="886"/>
                  </a:lnTo>
                  <a:lnTo>
                    <a:pt x="242" y="886"/>
                  </a:lnTo>
                  <a:lnTo>
                    <a:pt x="242" y="269"/>
                  </a:lnTo>
                  <a:lnTo>
                    <a:pt x="477" y="270"/>
                  </a:lnTo>
                  <a:lnTo>
                    <a:pt x="477" y="624"/>
                  </a:lnTo>
                  <a:lnTo>
                    <a:pt x="712" y="624"/>
                  </a:lnTo>
                  <a:lnTo>
                    <a:pt x="712" y="298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5" name="Rectangle 50"/>
            <p:cNvSpPr>
              <a:spLocks noChangeAspect="1" noChangeArrowheads="1"/>
            </p:cNvSpPr>
            <p:nvPr/>
          </p:nvSpPr>
          <p:spPr bwMode="auto">
            <a:xfrm>
              <a:off x="423" y="651"/>
              <a:ext cx="250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Rectangle 51"/>
            <p:cNvSpPr>
              <a:spLocks noChangeAspect="1" noChangeArrowheads="1"/>
            </p:cNvSpPr>
            <p:nvPr/>
          </p:nvSpPr>
          <p:spPr bwMode="auto">
            <a:xfrm>
              <a:off x="423" y="1082"/>
              <a:ext cx="250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Rectangle 52"/>
            <p:cNvSpPr>
              <a:spLocks noChangeAspect="1" noChangeArrowheads="1"/>
            </p:cNvSpPr>
            <p:nvPr/>
          </p:nvSpPr>
          <p:spPr bwMode="auto">
            <a:xfrm>
              <a:off x="423" y="1521"/>
              <a:ext cx="250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Rectangle 53"/>
            <p:cNvSpPr>
              <a:spLocks noChangeAspect="1" noChangeArrowheads="1"/>
            </p:cNvSpPr>
            <p:nvPr/>
          </p:nvSpPr>
          <p:spPr bwMode="auto">
            <a:xfrm>
              <a:off x="423" y="1952"/>
              <a:ext cx="250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Rectangle 54"/>
            <p:cNvSpPr>
              <a:spLocks noChangeAspect="1" noChangeArrowheads="1"/>
            </p:cNvSpPr>
            <p:nvPr/>
          </p:nvSpPr>
          <p:spPr bwMode="auto">
            <a:xfrm>
              <a:off x="423" y="2383"/>
              <a:ext cx="250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20" name="Group 55"/>
            <p:cNvGrpSpPr>
              <a:grpSpLocks noChangeAspect="1"/>
            </p:cNvGrpSpPr>
            <p:nvPr/>
          </p:nvGrpSpPr>
          <p:grpSpPr bwMode="auto">
            <a:xfrm>
              <a:off x="5108" y="643"/>
              <a:ext cx="252" cy="1982"/>
              <a:chOff x="5108" y="643"/>
              <a:chExt cx="252" cy="1982"/>
            </a:xfrm>
          </p:grpSpPr>
          <p:sp>
            <p:nvSpPr>
              <p:cNvPr id="23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5110" y="643"/>
                <a:ext cx="250" cy="2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Rectangle 57"/>
              <p:cNvSpPr>
                <a:spLocks noChangeAspect="1" noChangeArrowheads="1"/>
              </p:cNvSpPr>
              <p:nvPr/>
            </p:nvSpPr>
            <p:spPr bwMode="auto">
              <a:xfrm>
                <a:off x="5110" y="1090"/>
                <a:ext cx="250" cy="2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5" name="Rectangle 58"/>
              <p:cNvSpPr>
                <a:spLocks noChangeAspect="1" noChangeArrowheads="1"/>
              </p:cNvSpPr>
              <p:nvPr/>
            </p:nvSpPr>
            <p:spPr bwMode="auto">
              <a:xfrm>
                <a:off x="5110" y="1960"/>
                <a:ext cx="250" cy="2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6" name="Rectangle 59"/>
              <p:cNvSpPr>
                <a:spLocks noChangeAspect="1" noChangeArrowheads="1"/>
              </p:cNvSpPr>
              <p:nvPr/>
            </p:nvSpPr>
            <p:spPr bwMode="auto">
              <a:xfrm>
                <a:off x="5110" y="2375"/>
                <a:ext cx="250" cy="2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21" name="Freeform 60"/>
            <p:cNvSpPr>
              <a:spLocks noChangeAspect="1" noEditPoints="1"/>
            </p:cNvSpPr>
            <p:nvPr/>
          </p:nvSpPr>
          <p:spPr bwMode="auto">
            <a:xfrm>
              <a:off x="892" y="651"/>
              <a:ext cx="720" cy="1975"/>
            </a:xfrm>
            <a:custGeom>
              <a:avLst/>
              <a:gdLst/>
              <a:ahLst/>
              <a:cxnLst>
                <a:cxn ang="0">
                  <a:pos x="948" y="4045"/>
                </a:cxn>
                <a:cxn ang="0">
                  <a:pos x="1033" y="4045"/>
                </a:cxn>
                <a:cxn ang="0">
                  <a:pos x="1104" y="4035"/>
                </a:cxn>
                <a:cxn ang="0">
                  <a:pos x="1177" y="4013"/>
                </a:cxn>
                <a:cxn ang="0">
                  <a:pos x="1249" y="3976"/>
                </a:cxn>
                <a:cxn ang="0">
                  <a:pos x="1315" y="3923"/>
                </a:cxn>
                <a:cxn ang="0">
                  <a:pos x="1362" y="3871"/>
                </a:cxn>
                <a:cxn ang="0">
                  <a:pos x="1411" y="3795"/>
                </a:cxn>
                <a:cxn ang="0">
                  <a:pos x="1455" y="3698"/>
                </a:cxn>
                <a:cxn ang="0">
                  <a:pos x="1483" y="3608"/>
                </a:cxn>
                <a:cxn ang="0">
                  <a:pos x="1482" y="459"/>
                </a:cxn>
                <a:cxn ang="0">
                  <a:pos x="1473" y="367"/>
                </a:cxn>
                <a:cxn ang="0">
                  <a:pos x="1454" y="286"/>
                </a:cxn>
                <a:cxn ang="0">
                  <a:pos x="1431" y="220"/>
                </a:cxn>
                <a:cxn ang="0">
                  <a:pos x="1392" y="153"/>
                </a:cxn>
                <a:cxn ang="0">
                  <a:pos x="1344" y="99"/>
                </a:cxn>
                <a:cxn ang="0">
                  <a:pos x="1278" y="52"/>
                </a:cxn>
                <a:cxn ang="0">
                  <a:pos x="1213" y="24"/>
                </a:cxn>
                <a:cxn ang="0">
                  <a:pos x="1139" y="5"/>
                </a:cxn>
                <a:cxn ang="0">
                  <a:pos x="1094" y="0"/>
                </a:cxn>
                <a:cxn ang="0">
                  <a:pos x="0" y="0"/>
                </a:cxn>
                <a:cxn ang="0">
                  <a:pos x="0" y="4045"/>
                </a:cxn>
                <a:cxn ang="0">
                  <a:pos x="948" y="4045"/>
                </a:cxn>
                <a:cxn ang="0">
                  <a:pos x="462" y="484"/>
                </a:cxn>
                <a:cxn ang="0">
                  <a:pos x="462" y="3560"/>
                </a:cxn>
                <a:cxn ang="0">
                  <a:pos x="992" y="3560"/>
                </a:cxn>
                <a:cxn ang="0">
                  <a:pos x="992" y="484"/>
                </a:cxn>
                <a:cxn ang="0">
                  <a:pos x="462" y="484"/>
                </a:cxn>
              </a:cxnLst>
              <a:rect l="0" t="0" r="r" b="b"/>
              <a:pathLst>
                <a:path w="1483" h="4045">
                  <a:moveTo>
                    <a:pt x="948" y="4045"/>
                  </a:moveTo>
                  <a:lnTo>
                    <a:pt x="1033" y="4045"/>
                  </a:lnTo>
                  <a:lnTo>
                    <a:pt x="1104" y="4035"/>
                  </a:lnTo>
                  <a:lnTo>
                    <a:pt x="1177" y="4013"/>
                  </a:lnTo>
                  <a:lnTo>
                    <a:pt x="1249" y="3976"/>
                  </a:lnTo>
                  <a:lnTo>
                    <a:pt x="1315" y="3923"/>
                  </a:lnTo>
                  <a:lnTo>
                    <a:pt x="1362" y="3871"/>
                  </a:lnTo>
                  <a:lnTo>
                    <a:pt x="1411" y="3795"/>
                  </a:lnTo>
                  <a:lnTo>
                    <a:pt x="1455" y="3698"/>
                  </a:lnTo>
                  <a:lnTo>
                    <a:pt x="1483" y="3608"/>
                  </a:lnTo>
                  <a:lnTo>
                    <a:pt x="1482" y="459"/>
                  </a:lnTo>
                  <a:lnTo>
                    <a:pt x="1473" y="367"/>
                  </a:lnTo>
                  <a:lnTo>
                    <a:pt x="1454" y="286"/>
                  </a:lnTo>
                  <a:lnTo>
                    <a:pt x="1431" y="220"/>
                  </a:lnTo>
                  <a:lnTo>
                    <a:pt x="1392" y="153"/>
                  </a:lnTo>
                  <a:lnTo>
                    <a:pt x="1344" y="99"/>
                  </a:lnTo>
                  <a:lnTo>
                    <a:pt x="1278" y="52"/>
                  </a:lnTo>
                  <a:lnTo>
                    <a:pt x="1213" y="24"/>
                  </a:lnTo>
                  <a:lnTo>
                    <a:pt x="1139" y="5"/>
                  </a:lnTo>
                  <a:lnTo>
                    <a:pt x="1094" y="0"/>
                  </a:lnTo>
                  <a:lnTo>
                    <a:pt x="0" y="0"/>
                  </a:lnTo>
                  <a:lnTo>
                    <a:pt x="0" y="4045"/>
                  </a:lnTo>
                  <a:lnTo>
                    <a:pt x="948" y="4045"/>
                  </a:lnTo>
                  <a:close/>
                  <a:moveTo>
                    <a:pt x="462" y="484"/>
                  </a:moveTo>
                  <a:lnTo>
                    <a:pt x="462" y="3560"/>
                  </a:lnTo>
                  <a:lnTo>
                    <a:pt x="992" y="3560"/>
                  </a:lnTo>
                  <a:lnTo>
                    <a:pt x="992" y="484"/>
                  </a:lnTo>
                  <a:lnTo>
                    <a:pt x="462" y="484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22" name="Freeform 61"/>
            <p:cNvSpPr>
              <a:spLocks noChangeAspect="1" noEditPoints="1"/>
            </p:cNvSpPr>
            <p:nvPr/>
          </p:nvSpPr>
          <p:spPr bwMode="auto">
            <a:xfrm>
              <a:off x="3670" y="643"/>
              <a:ext cx="1690" cy="1983"/>
            </a:xfrm>
            <a:custGeom>
              <a:avLst/>
              <a:gdLst/>
              <a:ahLst/>
              <a:cxnLst>
                <a:cxn ang="0">
                  <a:pos x="2486" y="695"/>
                </a:cxn>
                <a:cxn ang="0">
                  <a:pos x="2481" y="625"/>
                </a:cxn>
                <a:cxn ang="0">
                  <a:pos x="2470" y="555"/>
                </a:cxn>
                <a:cxn ang="0">
                  <a:pos x="2439" y="456"/>
                </a:cxn>
                <a:cxn ang="0">
                  <a:pos x="2393" y="364"/>
                </a:cxn>
                <a:cxn ang="0">
                  <a:pos x="2333" y="279"/>
                </a:cxn>
                <a:cxn ang="0">
                  <a:pos x="2261" y="204"/>
                </a:cxn>
                <a:cxn ang="0">
                  <a:pos x="2178" y="138"/>
                </a:cxn>
                <a:cxn ang="0">
                  <a:pos x="2084" y="84"/>
                </a:cxn>
                <a:cxn ang="0">
                  <a:pos x="1982" y="42"/>
                </a:cxn>
                <a:cxn ang="0">
                  <a:pos x="1871" y="14"/>
                </a:cxn>
                <a:cxn ang="0">
                  <a:pos x="1795" y="3"/>
                </a:cxn>
                <a:cxn ang="0">
                  <a:pos x="1716" y="0"/>
                </a:cxn>
                <a:cxn ang="0">
                  <a:pos x="1641" y="3"/>
                </a:cxn>
                <a:cxn ang="0">
                  <a:pos x="1567" y="14"/>
                </a:cxn>
                <a:cxn ang="0">
                  <a:pos x="1462" y="44"/>
                </a:cxn>
                <a:cxn ang="0">
                  <a:pos x="1363" y="87"/>
                </a:cxn>
                <a:cxn ang="0">
                  <a:pos x="1272" y="143"/>
                </a:cxn>
                <a:cxn ang="0">
                  <a:pos x="1191" y="212"/>
                </a:cxn>
                <a:cxn ang="0">
                  <a:pos x="1122" y="291"/>
                </a:cxn>
                <a:cxn ang="0">
                  <a:pos x="1064" y="380"/>
                </a:cxn>
                <a:cxn ang="0">
                  <a:pos x="1020" y="476"/>
                </a:cxn>
                <a:cxn ang="0">
                  <a:pos x="998" y="544"/>
                </a:cxn>
                <a:cxn ang="0">
                  <a:pos x="978" y="651"/>
                </a:cxn>
                <a:cxn ang="0">
                  <a:pos x="974" y="725"/>
                </a:cxn>
                <a:cxn ang="0">
                  <a:pos x="974" y="1798"/>
                </a:cxn>
                <a:cxn ang="0">
                  <a:pos x="0" y="1798"/>
                </a:cxn>
                <a:cxn ang="0">
                  <a:pos x="2" y="2316"/>
                </a:cxn>
                <a:cxn ang="0">
                  <a:pos x="958" y="2316"/>
                </a:cxn>
                <a:cxn ang="0">
                  <a:pos x="960" y="4016"/>
                </a:cxn>
                <a:cxn ang="0">
                  <a:pos x="1484" y="4016"/>
                </a:cxn>
                <a:cxn ang="0">
                  <a:pos x="1486" y="2321"/>
                </a:cxn>
                <a:cxn ang="0">
                  <a:pos x="1964" y="2321"/>
                </a:cxn>
                <a:cxn ang="0">
                  <a:pos x="1964" y="4016"/>
                </a:cxn>
                <a:cxn ang="0">
                  <a:pos x="2500" y="4016"/>
                </a:cxn>
                <a:cxn ang="0">
                  <a:pos x="2502" y="2323"/>
                </a:cxn>
                <a:cxn ang="0">
                  <a:pos x="3447" y="2321"/>
                </a:cxn>
                <a:cxn ang="0">
                  <a:pos x="3447" y="1790"/>
                </a:cxn>
                <a:cxn ang="0">
                  <a:pos x="2486" y="1790"/>
                </a:cxn>
                <a:cxn ang="0">
                  <a:pos x="2486" y="695"/>
                </a:cxn>
                <a:cxn ang="0">
                  <a:pos x="1480" y="540"/>
                </a:cxn>
                <a:cxn ang="0">
                  <a:pos x="1480" y="1782"/>
                </a:cxn>
                <a:cxn ang="0">
                  <a:pos x="2003" y="1782"/>
                </a:cxn>
                <a:cxn ang="0">
                  <a:pos x="2003" y="540"/>
                </a:cxn>
                <a:cxn ang="0">
                  <a:pos x="1480" y="540"/>
                </a:cxn>
              </a:cxnLst>
              <a:rect l="0" t="0" r="r" b="b"/>
              <a:pathLst>
                <a:path w="3447" h="4016">
                  <a:moveTo>
                    <a:pt x="2486" y="695"/>
                  </a:moveTo>
                  <a:lnTo>
                    <a:pt x="2481" y="625"/>
                  </a:lnTo>
                  <a:lnTo>
                    <a:pt x="2470" y="555"/>
                  </a:lnTo>
                  <a:lnTo>
                    <a:pt x="2439" y="456"/>
                  </a:lnTo>
                  <a:lnTo>
                    <a:pt x="2393" y="364"/>
                  </a:lnTo>
                  <a:lnTo>
                    <a:pt x="2333" y="279"/>
                  </a:lnTo>
                  <a:lnTo>
                    <a:pt x="2261" y="204"/>
                  </a:lnTo>
                  <a:lnTo>
                    <a:pt x="2178" y="138"/>
                  </a:lnTo>
                  <a:lnTo>
                    <a:pt x="2084" y="84"/>
                  </a:lnTo>
                  <a:lnTo>
                    <a:pt x="1982" y="42"/>
                  </a:lnTo>
                  <a:lnTo>
                    <a:pt x="1871" y="14"/>
                  </a:lnTo>
                  <a:lnTo>
                    <a:pt x="1795" y="3"/>
                  </a:lnTo>
                  <a:lnTo>
                    <a:pt x="1716" y="0"/>
                  </a:lnTo>
                  <a:lnTo>
                    <a:pt x="1641" y="3"/>
                  </a:lnTo>
                  <a:lnTo>
                    <a:pt x="1567" y="14"/>
                  </a:lnTo>
                  <a:lnTo>
                    <a:pt x="1462" y="44"/>
                  </a:lnTo>
                  <a:lnTo>
                    <a:pt x="1363" y="87"/>
                  </a:lnTo>
                  <a:lnTo>
                    <a:pt x="1272" y="143"/>
                  </a:lnTo>
                  <a:lnTo>
                    <a:pt x="1191" y="212"/>
                  </a:lnTo>
                  <a:lnTo>
                    <a:pt x="1122" y="291"/>
                  </a:lnTo>
                  <a:lnTo>
                    <a:pt x="1064" y="380"/>
                  </a:lnTo>
                  <a:lnTo>
                    <a:pt x="1020" y="476"/>
                  </a:lnTo>
                  <a:lnTo>
                    <a:pt x="998" y="544"/>
                  </a:lnTo>
                  <a:lnTo>
                    <a:pt x="978" y="651"/>
                  </a:lnTo>
                  <a:lnTo>
                    <a:pt x="974" y="725"/>
                  </a:lnTo>
                  <a:lnTo>
                    <a:pt x="974" y="1798"/>
                  </a:lnTo>
                  <a:lnTo>
                    <a:pt x="0" y="1798"/>
                  </a:lnTo>
                  <a:lnTo>
                    <a:pt x="2" y="2316"/>
                  </a:lnTo>
                  <a:lnTo>
                    <a:pt x="958" y="2316"/>
                  </a:lnTo>
                  <a:lnTo>
                    <a:pt x="960" y="4016"/>
                  </a:lnTo>
                  <a:lnTo>
                    <a:pt x="1484" y="4016"/>
                  </a:lnTo>
                  <a:lnTo>
                    <a:pt x="1486" y="2321"/>
                  </a:lnTo>
                  <a:lnTo>
                    <a:pt x="1964" y="2321"/>
                  </a:lnTo>
                  <a:lnTo>
                    <a:pt x="1964" y="4016"/>
                  </a:lnTo>
                  <a:lnTo>
                    <a:pt x="2500" y="4016"/>
                  </a:lnTo>
                  <a:lnTo>
                    <a:pt x="2502" y="2323"/>
                  </a:lnTo>
                  <a:lnTo>
                    <a:pt x="3447" y="2321"/>
                  </a:lnTo>
                  <a:lnTo>
                    <a:pt x="3447" y="1790"/>
                  </a:lnTo>
                  <a:lnTo>
                    <a:pt x="2486" y="1790"/>
                  </a:lnTo>
                  <a:lnTo>
                    <a:pt x="2486" y="695"/>
                  </a:lnTo>
                  <a:close/>
                  <a:moveTo>
                    <a:pt x="1480" y="540"/>
                  </a:moveTo>
                  <a:lnTo>
                    <a:pt x="1480" y="1782"/>
                  </a:lnTo>
                  <a:lnTo>
                    <a:pt x="2003" y="1782"/>
                  </a:lnTo>
                  <a:lnTo>
                    <a:pt x="2003" y="540"/>
                  </a:lnTo>
                  <a:lnTo>
                    <a:pt x="1480" y="540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</p:grpSp>
      <p:sp>
        <p:nvSpPr>
          <p:cNvPr id="27" name="Title 1"/>
          <p:cNvSpPr txBox="1">
            <a:spLocks/>
          </p:cNvSpPr>
          <p:nvPr userDrawn="1"/>
        </p:nvSpPr>
        <p:spPr>
          <a:xfrm>
            <a:off x="628650" y="365127"/>
            <a:ext cx="7886700" cy="6127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2" name="Rectángulo 1"/>
          <p:cNvSpPr/>
          <p:nvPr userDrawn="1"/>
        </p:nvSpPr>
        <p:spPr>
          <a:xfrm>
            <a:off x="3359888" y="6218221"/>
            <a:ext cx="2755162" cy="54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39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4" r:id="rId1"/>
    <p:sldLayoutId id="2147484255" r:id="rId2"/>
    <p:sldLayoutId id="2147484256" r:id="rId3"/>
    <p:sldLayoutId id="2147484257" r:id="rId4"/>
    <p:sldLayoutId id="2147484258" r:id="rId5"/>
    <p:sldLayoutId id="2147484259" r:id="rId6"/>
    <p:sldLayoutId id="2147484260" r:id="rId7"/>
    <p:sldLayoutId id="2147484261" r:id="rId8"/>
    <p:sldLayoutId id="2147484262" r:id="rId9"/>
    <p:sldLayoutId id="2147484263" r:id="rId10"/>
    <p:sldLayoutId id="214748426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mal_design_pow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500.or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ak_Ridge_National_Laboratory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s://en.wikipedia.org/wiki/Radeon_Instinct" TargetMode="External"/><Relationship Id="rId4" Type="http://schemas.openxmlformats.org/officeDocument/2006/relationships/hyperlink" Target="https://en.wikipedia.org/wiki/AMD_Epyc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BZbpQFa0HU" TargetMode="Externa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f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423863" y="2527300"/>
            <a:ext cx="822801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 err="1" smtClean="0">
                <a:ea typeface="ＭＳ Ｐゴシック" pitchFamily="-105" charset="-128"/>
                <a:cs typeface="ＭＳ Ｐゴシック" pitchFamily="-105" charset="-128"/>
              </a:rPr>
              <a:t>Configuración</a:t>
            </a:r>
            <a:r>
              <a:rPr lang="en-GB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GB" dirty="0">
                <a:ea typeface="ＭＳ Ｐゴシック" pitchFamily="-105" charset="-128"/>
                <a:cs typeface="ＭＳ Ｐゴシック" pitchFamily="-105" charset="-128"/>
              </a:rPr>
              <a:t>y </a:t>
            </a:r>
            <a:r>
              <a:rPr lang="en-GB" dirty="0" err="1" smtClean="0">
                <a:ea typeface="ＭＳ Ｐゴシック" pitchFamily="-105" charset="-128"/>
                <a:cs typeface="ＭＳ Ｐゴシック" pitchFamily="-105" charset="-128"/>
              </a:rPr>
              <a:t>Optimización</a:t>
            </a:r>
            <a:r>
              <a:rPr lang="en-GB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GB" dirty="0">
                <a:ea typeface="ＭＳ Ｐゴシック" pitchFamily="-105" charset="-128"/>
                <a:cs typeface="ＭＳ Ｐゴシック" pitchFamily="-105" charset="-128"/>
              </a:rPr>
              <a:t>de </a:t>
            </a:r>
            <a:r>
              <a:rPr lang="en-GB" dirty="0" err="1" smtClean="0">
                <a:ea typeface="ＭＳ Ｐゴシック" pitchFamily="-105" charset="-128"/>
                <a:cs typeface="ＭＳ Ｐゴシック" pitchFamily="-105" charset="-128"/>
              </a:rPr>
              <a:t>Sistemas</a:t>
            </a:r>
            <a:r>
              <a:rPr lang="en-GB" dirty="0" smtClean="0">
                <a:ea typeface="ＭＳ Ｐゴシック" pitchFamily="-105" charset="-128"/>
                <a:cs typeface="ＭＳ Ｐゴシック" pitchFamily="-105" charset="-128"/>
              </a:rPr>
              <a:t> de </a:t>
            </a:r>
            <a:r>
              <a:rPr lang="en-GB" dirty="0" err="1" smtClean="0">
                <a:ea typeface="ＭＳ Ｐゴシック" pitchFamily="-105" charset="-128"/>
                <a:cs typeface="ＭＳ Ｐゴシック" pitchFamily="-105" charset="-128"/>
              </a:rPr>
              <a:t>Cómputo</a:t>
            </a:r>
            <a:r>
              <a:rPr lang="en-GB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endParaRPr lang="en-U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7411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471488" y="4108450"/>
            <a:ext cx="8458200" cy="17526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GB" sz="2500" dirty="0">
                <a:ea typeface="ＭＳ Ｐゴシック" pitchFamily="-105" charset="-128"/>
                <a:cs typeface="ＭＳ Ｐゴシック" pitchFamily="-105" charset="-128"/>
              </a:rPr>
              <a:t>Master </a:t>
            </a:r>
            <a:r>
              <a:rPr lang="en-GB" sz="2500" dirty="0" err="1" smtClean="0">
                <a:ea typeface="ＭＳ Ｐゴシック" pitchFamily="-105" charset="-128"/>
                <a:cs typeface="ＭＳ Ｐゴシック" pitchFamily="-105" charset="-128"/>
              </a:rPr>
              <a:t>Universitario</a:t>
            </a:r>
            <a:r>
              <a:rPr lang="en-GB" sz="2500" dirty="0" smtClean="0">
                <a:ea typeface="ＭＳ Ｐゴシック" pitchFamily="-105" charset="-128"/>
                <a:cs typeface="ＭＳ Ｐゴシック" pitchFamily="-105" charset="-128"/>
              </a:rPr>
              <a:t> en </a:t>
            </a:r>
            <a:r>
              <a:rPr lang="en-GB" sz="2500" dirty="0" err="1">
                <a:ea typeface="ＭＳ Ｐゴシック" pitchFamily="-105" charset="-128"/>
                <a:cs typeface="ＭＳ Ｐゴシック" pitchFamily="-105" charset="-128"/>
              </a:rPr>
              <a:t>Ingeniería</a:t>
            </a:r>
            <a:r>
              <a:rPr lang="en-GB" sz="2500" dirty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GB" sz="2500" dirty="0" err="1" smtClean="0">
                <a:ea typeface="ＭＳ Ｐゴシック" pitchFamily="-105" charset="-128"/>
                <a:cs typeface="ＭＳ Ｐゴシック" pitchFamily="-105" charset="-128"/>
              </a:rPr>
              <a:t>Informática</a:t>
            </a:r>
            <a:endParaRPr lang="en-GB" sz="2500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n-GB" sz="2400" dirty="0" err="1" smtClean="0">
                <a:ea typeface="ＭＳ Ｐゴシック" pitchFamily="-105" charset="-128"/>
                <a:cs typeface="ＭＳ Ｐゴシック" pitchFamily="-105" charset="-128"/>
              </a:rPr>
              <a:t>Depto</a:t>
            </a:r>
            <a:r>
              <a:rPr lang="en-GB" sz="2400" dirty="0" smtClean="0">
                <a:ea typeface="ＭＳ Ｐゴシック" pitchFamily="-105" charset="-128"/>
                <a:cs typeface="ＭＳ Ｐゴシック" pitchFamily="-105" charset="-128"/>
              </a:rPr>
              <a:t>. 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>de </a:t>
            </a:r>
            <a:r>
              <a:rPr lang="en-GB" sz="2400" dirty="0" err="1">
                <a:ea typeface="ＭＳ Ｐゴシック" pitchFamily="-105" charset="-128"/>
                <a:cs typeface="ＭＳ Ｐゴシック" pitchFamily="-105" charset="-128"/>
              </a:rPr>
              <a:t>Informática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> de </a:t>
            </a:r>
            <a:r>
              <a:rPr lang="en-GB" sz="2400" dirty="0" err="1">
                <a:ea typeface="ＭＳ Ｐゴシック" pitchFamily="-105" charset="-128"/>
                <a:cs typeface="ＭＳ Ｐゴシック" pitchFamily="-105" charset="-128"/>
              </a:rPr>
              <a:t>Sistemas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> y </a:t>
            </a:r>
            <a:r>
              <a:rPr lang="en-GB" sz="2400" dirty="0" err="1">
                <a:ea typeface="ＭＳ Ｐゴシック" pitchFamily="-105" charset="-128"/>
                <a:cs typeface="ＭＳ Ｐゴシック" pitchFamily="-105" charset="-128"/>
              </a:rPr>
              <a:t>Computadores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> (DISCA)</a:t>
            </a:r>
            <a:r>
              <a:rPr lang="en-GB" dirty="0">
                <a:ea typeface="ＭＳ Ｐゴシック" pitchFamily="-105" charset="-128"/>
                <a:cs typeface="ＭＳ Ｐゴシック" pitchFamily="-105" charset="-128"/>
              </a:rPr>
              <a:t> </a:t>
            </a:r>
          </a:p>
          <a:p>
            <a:pPr eaLnBrk="1" hangingPunct="1"/>
            <a:r>
              <a:rPr lang="en-GB" sz="2400" dirty="0" smtClean="0">
                <a:ea typeface="ＭＳ Ｐゴシック" pitchFamily="-105" charset="-128"/>
                <a:cs typeface="ＭＳ Ｐゴシック" pitchFamily="-105" charset="-128"/>
              </a:rPr>
              <a:t>Universidad </a:t>
            </a:r>
            <a:r>
              <a:rPr lang="en-GB" sz="2400" dirty="0" err="1">
                <a:ea typeface="ＭＳ Ｐゴシック" pitchFamily="-105" charset="-128"/>
                <a:cs typeface="ＭＳ Ｐゴシック" pitchFamily="-105" charset="-128"/>
              </a:rPr>
              <a:t>Politécnica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> de </a:t>
            </a:r>
            <a:r>
              <a:rPr lang="en-GB" sz="2400" dirty="0" smtClean="0">
                <a:ea typeface="ＭＳ Ｐゴシック" pitchFamily="-105" charset="-128"/>
                <a:cs typeface="ＭＳ Ｐゴシック" pitchFamily="-105" charset="-128"/>
              </a:rPr>
              <a:t>Valencia</a:t>
            </a:r>
          </a:p>
          <a:p>
            <a:pPr eaLnBrk="1" hangingPunct="1"/>
            <a:r>
              <a:rPr lang="en-GB" sz="1400" dirty="0" err="1" smtClean="0">
                <a:ea typeface="ＭＳ Ｐゴシック" pitchFamily="-105" charset="-128"/>
                <a:cs typeface="ＭＳ Ｐゴシック" pitchFamily="-105" charset="-128"/>
              </a:rPr>
              <a:t>Transparencias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GB" sz="1400" dirty="0" err="1" smtClean="0">
                <a:ea typeface="ＭＳ Ｐゴシック" pitchFamily="-105" charset="-128"/>
                <a:cs typeface="ＭＳ Ｐゴシック" pitchFamily="-105" charset="-128"/>
              </a:rPr>
              <a:t>basadas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 : Pedro </a:t>
            </a:r>
            <a:r>
              <a:rPr lang="en-GB" sz="1400" dirty="0" err="1" smtClean="0">
                <a:ea typeface="ＭＳ Ｐゴシック" pitchFamily="-105" charset="-128"/>
                <a:cs typeface="ＭＳ Ｐゴシック" pitchFamily="-105" charset="-128"/>
              </a:rPr>
              <a:t>López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 Rodríguez</a:t>
            </a:r>
          </a:p>
          <a:p>
            <a:pPr eaLnBrk="1" hangingPunct="1"/>
            <a:r>
              <a:rPr lang="en-GB" sz="1400" dirty="0" err="1" smtClean="0">
                <a:ea typeface="ＭＳ Ｐゴシック" pitchFamily="-105" charset="-128"/>
                <a:cs typeface="ＭＳ Ｐゴシック" pitchFamily="-105" charset="-128"/>
              </a:rPr>
              <a:t>Revisión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 y </a:t>
            </a:r>
            <a:r>
              <a:rPr lang="en-GB" sz="1400" dirty="0" err="1" smtClean="0">
                <a:ea typeface="ＭＳ Ｐゴシック" pitchFamily="-105" charset="-128"/>
                <a:cs typeface="ＭＳ Ｐゴシック" pitchFamily="-105" charset="-128"/>
              </a:rPr>
              <a:t>actualización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: Jose </a:t>
            </a:r>
            <a:r>
              <a:rPr lang="en-GB" sz="1400" dirty="0" err="1" smtClean="0">
                <a:ea typeface="ＭＳ Ｐゴシック" pitchFamily="-105" charset="-128"/>
                <a:cs typeface="ＭＳ Ｐゴシック" pitchFamily="-105" charset="-128"/>
              </a:rPr>
              <a:t>Duato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/ Carles Hernández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GB" sz="2400" dirty="0">
                <a:ea typeface="ＭＳ Ｐゴシック" pitchFamily="-105" charset="-128"/>
                <a:cs typeface="ＭＳ Ｐゴシック" pitchFamily="-105" charset="-128"/>
              </a:rPr>
            </a:br>
            <a:endParaRPr lang="en-GB" sz="2400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n-U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774558" y="6294474"/>
            <a:ext cx="2105247" cy="41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 smtClean="0"/>
              <a:t>Hace tres décadas había clases de computadores muy especializados (supercomputadores vectoriales, mainframes, minicomputadores, PCs)</a:t>
            </a:r>
          </a:p>
          <a:p>
            <a:r>
              <a:rPr lang="es-ES" dirty="0" smtClean="0"/>
              <a:t>El bajo precio (gran volumen de ventas) y el incremento de potencia de los microprocesadores han hecho que se usen como componente para construir computadores de todas las clases.</a:t>
            </a:r>
          </a:p>
          <a:p>
            <a:r>
              <a:rPr lang="es-ES" dirty="0" smtClean="0"/>
              <a:t>La opción más barata es la agrupación de PCs en formato compacto conectados en red: </a:t>
            </a:r>
            <a:r>
              <a:rPr lang="es-ES" b="1" dirty="0" smtClean="0"/>
              <a:t>clúster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Veamos la evolución tecnológica y cómo surgen.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37892" name="Rectangle 7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 dirty="0">
                <a:ea typeface="ＭＳ Ｐゴシック" pitchFamily="-105" charset="-128"/>
                <a:cs typeface="ＭＳ Ｐゴシック" pitchFamily="-105" charset="-128"/>
              </a:rPr>
              <a:t>Evolución del rendimiento de los computadores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3789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C9D86FD-CE3D-904A-B383-5E82620738DE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11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100" y="2324100"/>
            <a:ext cx="6856413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035175" y="4448175"/>
            <a:ext cx="1150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-105" charset="2"/>
              <a:buNone/>
            </a:pPr>
            <a:r>
              <a:rPr lang="en-US" sz="2000" dirty="0">
                <a:solidFill>
                  <a:srgbClr val="FF0000"/>
                </a:solidFill>
                <a:latin typeface="Arial" pitchFamily="-105" charset="0"/>
              </a:rPr>
              <a:t>RISC</a:t>
            </a:r>
            <a:endParaRPr lang="en-GB" sz="2000" dirty="0">
              <a:solidFill>
                <a:srgbClr val="FF0000"/>
              </a:solidFill>
              <a:latin typeface="Arial" pitchFamily="-105" charset="0"/>
            </a:endParaRPr>
          </a:p>
        </p:txBody>
      </p:sp>
      <p:cxnSp>
        <p:nvCxnSpPr>
          <p:cNvPr id="13" name="Straight Arrow Connector 8"/>
          <p:cNvCxnSpPr>
            <a:cxnSpLocks noChangeShapeType="1"/>
          </p:cNvCxnSpPr>
          <p:nvPr/>
        </p:nvCxnSpPr>
        <p:spPr bwMode="auto">
          <a:xfrm>
            <a:off x="2638425" y="4800600"/>
            <a:ext cx="476250" cy="509588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400425" y="2016125"/>
            <a:ext cx="32400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-105" charset="2"/>
              <a:buNone/>
            </a:pPr>
            <a:r>
              <a:rPr lang="en-US" sz="2000" dirty="0" err="1" smtClean="0">
                <a:solidFill>
                  <a:srgbClr val="FF0000"/>
                </a:solidFill>
                <a:latin typeface="Arial" pitchFamily="-105" charset="0"/>
              </a:rPr>
              <a:t>Cambio</a:t>
            </a:r>
            <a:r>
              <a:rPr lang="en-US" sz="2000" dirty="0" smtClean="0">
                <a:solidFill>
                  <a:srgbClr val="FF0000"/>
                </a:solidFill>
                <a:latin typeface="Arial" pitchFamily="-105" charset="0"/>
              </a:rPr>
              <a:t> a multi-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-105" charset="0"/>
              </a:rPr>
              <a:t>núcleo</a:t>
            </a:r>
            <a:endParaRPr lang="en-GB" sz="2000" dirty="0">
              <a:solidFill>
                <a:srgbClr val="FF0000"/>
              </a:solidFill>
              <a:latin typeface="Arial" pitchFamily="-105" charset="0"/>
            </a:endParaRPr>
          </a:p>
        </p:txBody>
      </p:sp>
      <p:cxnSp>
        <p:nvCxnSpPr>
          <p:cNvPr id="15" name="Straight Arrow Connector 11"/>
          <p:cNvCxnSpPr>
            <a:cxnSpLocks noChangeShapeType="1"/>
          </p:cNvCxnSpPr>
          <p:nvPr/>
        </p:nvCxnSpPr>
        <p:spPr bwMode="auto">
          <a:xfrm>
            <a:off x="4972050" y="2390775"/>
            <a:ext cx="1155700" cy="78422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103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39940" name="Rectangle 1031"/>
          <p:cNvSpPr>
            <a:spLocks noGrp="1" noChangeArrowheads="1"/>
          </p:cNvSpPr>
          <p:nvPr>
            <p:ph idx="4294967295"/>
          </p:nvPr>
        </p:nvSpPr>
        <p:spPr>
          <a:xfrm>
            <a:off x="655638" y="1476375"/>
            <a:ext cx="8113712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s-ES_tradnl" dirty="0">
                <a:ea typeface="ＭＳ Ｐゴシック" pitchFamily="-105" charset="-128"/>
                <a:cs typeface="ＭＳ Ｐゴシック" pitchFamily="-105" charset="-128"/>
              </a:rPr>
              <a:t>Evolución del rendimiento de los computadores</a:t>
            </a:r>
          </a:p>
          <a:p>
            <a:pPr lvl="1" eaLnBrk="1" hangingPunct="1"/>
            <a:r>
              <a:rPr lang="es-ES_tradnl" dirty="0"/>
              <a:t>Varios tramos:</a:t>
            </a: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Mejoras tecnológicas </a:t>
            </a:r>
            <a:r>
              <a:rPr lang="es-ES_tradnl" dirty="0" smtClean="0">
                <a:ea typeface="ＭＳ Ｐゴシック" pitchFamily="-105" charset="-128"/>
              </a:rPr>
              <a:t>1,25 </a:t>
            </a:r>
            <a:r>
              <a:rPr lang="es-ES_tradnl" dirty="0">
                <a:ea typeface="ＭＳ Ｐゴシック" pitchFamily="-105" charset="-128"/>
              </a:rPr>
              <a:t>anual</a:t>
            </a: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Mejoras </a:t>
            </a:r>
            <a:r>
              <a:rPr lang="es-ES_tradnl" dirty="0" err="1">
                <a:ea typeface="ＭＳ Ｐゴシック" pitchFamily="-105" charset="-128"/>
              </a:rPr>
              <a:t>tecnológicas+arquitectónicas</a:t>
            </a:r>
            <a:r>
              <a:rPr lang="es-ES_tradnl" dirty="0">
                <a:ea typeface="ＭＳ Ｐゴシック" pitchFamily="-105" charset="-128"/>
              </a:rPr>
              <a:t> (diseño) </a:t>
            </a:r>
            <a:r>
              <a:rPr lang="es-ES_tradnl" dirty="0" smtClean="0">
                <a:ea typeface="ＭＳ Ｐゴシック" pitchFamily="-105" charset="-128"/>
              </a:rPr>
              <a:t>1,52 </a:t>
            </a:r>
            <a:r>
              <a:rPr lang="es-ES_tradnl" dirty="0">
                <a:ea typeface="ＭＳ Ｐゴシック" pitchFamily="-105" charset="-128"/>
              </a:rPr>
              <a:t>anual</a:t>
            </a: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Límites físicos de disipación de potencia </a:t>
            </a:r>
            <a:r>
              <a:rPr lang="es-ES_tradnl" dirty="0" smtClean="0">
                <a:ea typeface="ＭＳ Ｐゴシック" pitchFamily="-105" charset="-128"/>
              </a:rPr>
              <a:t>1,22 </a:t>
            </a:r>
            <a:r>
              <a:rPr lang="es-ES_tradnl" dirty="0">
                <a:ea typeface="ＭＳ Ｐゴシック" pitchFamily="-105" charset="-128"/>
              </a:rPr>
              <a:t>anual</a:t>
            </a:r>
          </a:p>
          <a:p>
            <a:pPr lvl="1" eaLnBrk="1" hangingPunct="1"/>
            <a:r>
              <a:rPr lang="es-ES_tradnl" dirty="0">
                <a:sym typeface="Wingdings" pitchFamily="-105" charset="2"/>
              </a:rPr>
              <a:t>Principios de diseño:</a:t>
            </a: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La ecuación del tiempo de respuesta: I x CPI x </a:t>
            </a:r>
            <a:r>
              <a:rPr lang="es-ES_tradnl" dirty="0" smtClean="0">
                <a:ea typeface="ＭＳ Ｐゴシック" pitchFamily="-105" charset="-128"/>
              </a:rPr>
              <a:t>T (reducir T)</a:t>
            </a:r>
            <a:endParaRPr lang="es-ES_tradnl" dirty="0">
              <a:ea typeface="ＭＳ Ｐゴシック" pitchFamily="-105" charset="-128"/>
            </a:endParaRP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El principio de </a:t>
            </a:r>
            <a:r>
              <a:rPr lang="es-ES_tradnl" dirty="0" smtClean="0">
                <a:ea typeface="ＭＳ Ｐゴシック" pitchFamily="-105" charset="-128"/>
              </a:rPr>
              <a:t>localidad (caches más grandes, más niveles)</a:t>
            </a:r>
            <a:endParaRPr lang="es-ES_tradnl" dirty="0">
              <a:ea typeface="ＭＳ Ｐゴシック" pitchFamily="-105" charset="-128"/>
            </a:endParaRP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Hacer rápido el caso </a:t>
            </a:r>
            <a:r>
              <a:rPr lang="es-ES_tradnl" dirty="0" smtClean="0">
                <a:ea typeface="ＭＳ Ｐゴシック" pitchFamily="-105" charset="-128"/>
              </a:rPr>
              <a:t>común (operaciones con registros)</a:t>
            </a:r>
            <a:endParaRPr lang="es-ES_tradnl" dirty="0">
              <a:ea typeface="ＭＳ Ｐゴシック" pitchFamily="-105" charset="-128"/>
            </a:endParaRP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La Ley de </a:t>
            </a:r>
            <a:r>
              <a:rPr lang="es-ES_tradnl" dirty="0" err="1" smtClean="0">
                <a:ea typeface="ＭＳ Ｐゴシック" pitchFamily="-105" charset="-128"/>
              </a:rPr>
              <a:t>Amdahl</a:t>
            </a:r>
            <a:r>
              <a:rPr lang="es-ES_tradnl" dirty="0" smtClean="0">
                <a:ea typeface="ＭＳ Ｐゴシック" pitchFamily="-105" charset="-128"/>
              </a:rPr>
              <a:t> (centrarse en los cuellos de botella)</a:t>
            </a:r>
            <a:endParaRPr lang="es-ES_tradnl" dirty="0">
              <a:ea typeface="ＭＳ Ｐゴシック" pitchFamily="-105" charset="-128"/>
            </a:endParaRPr>
          </a:p>
          <a:p>
            <a:pPr lvl="2" eaLnBrk="1" hangingPunct="1"/>
            <a:r>
              <a:rPr lang="es-ES_tradnl" dirty="0" smtClean="0">
                <a:ea typeface="ＭＳ Ｐゴシック" pitchFamily="-105" charset="-128"/>
              </a:rPr>
              <a:t>Usar paralelismo (64 bits, más </a:t>
            </a:r>
            <a:r>
              <a:rPr lang="es-ES_tradnl" dirty="0" err="1" smtClean="0">
                <a:ea typeface="ＭＳ Ｐゴシック" pitchFamily="-105" charset="-128"/>
              </a:rPr>
              <a:t>ALUs</a:t>
            </a:r>
            <a:r>
              <a:rPr lang="es-ES_tradnl" dirty="0" smtClean="0">
                <a:ea typeface="ＭＳ Ｐゴシック" pitchFamily="-105" charset="-128"/>
              </a:rPr>
              <a:t>, más IPC, más núcleos)</a:t>
            </a:r>
            <a:endParaRPr lang="es-ES_tradnl" dirty="0">
              <a:ea typeface="ＭＳ Ｐゴシック" pitchFamily="-105" charset="-128"/>
              <a:sym typeface="Wingdings" pitchFamily="-105" charset="2"/>
            </a:endParaRPr>
          </a:p>
        </p:txBody>
      </p:sp>
      <p:sp>
        <p:nvSpPr>
          <p:cNvPr id="3993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A6A8F51-29DE-0F4E-9E87-934640F66A8A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12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intel_mooreslaw_lar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8238" y="1577975"/>
            <a:ext cx="5465762" cy="455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4322763" cy="5000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>
                <a:ea typeface="ＭＳ Ｐゴシック" pitchFamily="-105" charset="-128"/>
                <a:cs typeface="ＭＳ Ｐゴシック" pitchFamily="-105" charset="-128"/>
              </a:rPr>
              <a:t>Evolución de la tecnología</a:t>
            </a:r>
          </a:p>
        </p:txBody>
      </p:sp>
      <p:sp>
        <p:nvSpPr>
          <p:cNvPr id="4198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4D18B0-9474-1A4E-99CF-25BCC98C7FBE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13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1990" name="Text Box 4"/>
          <p:cNvSpPr txBox="1">
            <a:spLocks noChangeArrowheads="1"/>
          </p:cNvSpPr>
          <p:nvPr/>
        </p:nvSpPr>
        <p:spPr bwMode="auto">
          <a:xfrm>
            <a:off x="0" y="2438400"/>
            <a:ext cx="4067175" cy="3294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Ley de Moore: El número de transistores por chip aumenta un </a:t>
            </a:r>
            <a:r>
              <a:rPr lang="es-ES_tradnl" sz="2000" dirty="0" smtClean="0">
                <a:solidFill>
                  <a:schemeClr val="tx1"/>
                </a:solidFill>
                <a:latin typeface="Arial" pitchFamily="-105" charset="0"/>
              </a:rPr>
              <a:t>40-60% 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por año </a:t>
            </a:r>
            <a:r>
              <a:rPr lang="es-ES_tradnl" sz="2000" dirty="0" smtClean="0">
                <a:solidFill>
                  <a:schemeClr val="tx1"/>
                </a:solidFill>
                <a:latin typeface="Arial" pitchFamily="-105" charset="0"/>
              </a:rPr>
              <a:t>(hasta 2x 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cada 18 meses):</a:t>
            </a: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-Aumento de la densidad de transistores</a:t>
            </a: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-Aumento del tamaño </a:t>
            </a:r>
            <a:r>
              <a:rPr lang="es-ES_tradnl" sz="2000" dirty="0" smtClean="0">
                <a:solidFill>
                  <a:schemeClr val="tx1"/>
                </a:solidFill>
                <a:latin typeface="Arial" pitchFamily="-105" charset="0"/>
              </a:rPr>
              <a:t>del chip 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de </a:t>
            </a:r>
            <a:r>
              <a:rPr lang="es-ES_tradnl" sz="2000" dirty="0" smtClean="0">
                <a:solidFill>
                  <a:schemeClr val="tx1"/>
                </a:solidFill>
                <a:latin typeface="Arial" pitchFamily="-105" charset="0"/>
              </a:rPr>
              <a:t>silicio</a:t>
            </a:r>
            <a:endParaRPr lang="es-ES_tradnl" sz="2000" dirty="0">
              <a:solidFill>
                <a:schemeClr val="tx1"/>
              </a:solidFill>
              <a:latin typeface="Arial" pitchFamily="-105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endParaRPr lang="es-ES_tradnl" sz="2000" dirty="0">
              <a:solidFill>
                <a:srgbClr val="FFFF99"/>
              </a:solidFill>
              <a:latin typeface="Arial" pitchFamily="-105" charset="0"/>
            </a:endParaRPr>
          </a:p>
          <a:p>
            <a:pPr eaLnBrk="0" hangingPunct="0"/>
            <a:endParaRPr lang="es-ES" sz="1600" dirty="0">
              <a:solidFill>
                <a:schemeClr val="tx1"/>
              </a:solidFill>
              <a:latin typeface="Arial" pitchFamily="-10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Introducción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14</a:t>
            </a:fld>
            <a:endParaRPr lang="es-ES"/>
          </a:p>
        </p:txBody>
      </p:sp>
      <p:pic>
        <p:nvPicPr>
          <p:cNvPr id="198658" name="Picture 2" descr="refer to ca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8" y="1268332"/>
            <a:ext cx="6874733" cy="508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2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102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44036" name="Rectangle 1028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4322763" cy="5000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>
                <a:ea typeface="ＭＳ Ｐゴシック" pitchFamily="-105" charset="-128"/>
                <a:cs typeface="ＭＳ Ｐゴシック" pitchFamily="-105" charset="-128"/>
              </a:rPr>
              <a:t>Evolución de la tecnología</a:t>
            </a:r>
          </a:p>
        </p:txBody>
      </p:sp>
      <p:sp>
        <p:nvSpPr>
          <p:cNvPr id="4403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CF792A-34ED-AC4A-AC3D-A525AC52B11D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15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44037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4875" y="2311400"/>
            <a:ext cx="5699125" cy="35798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4038" name="Text Box 1031"/>
          <p:cNvSpPr txBox="1">
            <a:spLocks noChangeArrowheads="1"/>
          </p:cNvSpPr>
          <p:nvPr/>
        </p:nvSpPr>
        <p:spPr bwMode="auto">
          <a:xfrm>
            <a:off x="0" y="2773363"/>
            <a:ext cx="3435350" cy="2225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Feature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 </a:t>
            </a: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size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: Tamaño del transistor.</a:t>
            </a: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-El nº de transistores crece cuadráticamente con </a:t>
            </a:r>
            <a:r>
              <a:rPr lang="es-ES_tradnl" sz="2000" dirty="0" smtClean="0">
                <a:solidFill>
                  <a:schemeClr val="tx1"/>
                </a:solidFill>
                <a:latin typeface="Arial" pitchFamily="-105" charset="0"/>
              </a:rPr>
              <a:t>la inversa del 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tamaño del transistor.</a:t>
            </a:r>
          </a:p>
          <a:p>
            <a:pPr eaLnBrk="0" hangingPunct="0"/>
            <a:endParaRPr lang="es-ES" sz="1600" dirty="0">
              <a:solidFill>
                <a:schemeClr val="tx1"/>
              </a:solidFill>
              <a:latin typeface="Arial" pitchFamily="-10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46084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4322763" cy="5000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>
                <a:ea typeface="ＭＳ Ｐゴシック" pitchFamily="-105" charset="-128"/>
                <a:cs typeface="ＭＳ Ｐゴシック" pitchFamily="-105" charset="-128"/>
              </a:rPr>
              <a:t>Evolución de la tecnología</a:t>
            </a:r>
          </a:p>
        </p:txBody>
      </p:sp>
      <p:sp>
        <p:nvSpPr>
          <p:cNvPr id="4608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0AA424-F001-4B42-8345-1EF79A249656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16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6085" name="Text Box 1029"/>
          <p:cNvSpPr txBox="1">
            <a:spLocks noChangeArrowheads="1"/>
          </p:cNvSpPr>
          <p:nvPr/>
        </p:nvSpPr>
        <p:spPr bwMode="auto">
          <a:xfrm>
            <a:off x="0" y="2773363"/>
            <a:ext cx="3435350" cy="2225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Feature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 </a:t>
            </a: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size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: Tamaño del transistor.</a:t>
            </a: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-El nº de transistores crece cuadráticamente con </a:t>
            </a:r>
            <a:r>
              <a:rPr lang="es-ES_tradnl" sz="2000" dirty="0" smtClean="0">
                <a:solidFill>
                  <a:schemeClr val="tx1"/>
                </a:solidFill>
                <a:latin typeface="Arial" pitchFamily="-105" charset="0"/>
              </a:rPr>
              <a:t>la inversa del 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tamaño del transistor.</a:t>
            </a:r>
          </a:p>
          <a:p>
            <a:pPr eaLnBrk="0" hangingPunct="0"/>
            <a:endParaRPr lang="es-ES" sz="1600" dirty="0">
              <a:solidFill>
                <a:schemeClr val="tx1"/>
              </a:solidFill>
              <a:latin typeface="Arial" pitchFamily="-105" charset="0"/>
            </a:endParaRPr>
          </a:p>
        </p:txBody>
      </p:sp>
      <p:pic>
        <p:nvPicPr>
          <p:cNvPr id="46086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8363" y="2382838"/>
            <a:ext cx="5062537" cy="32972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48132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73038" y="1638300"/>
            <a:ext cx="2936875" cy="9017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>
                <a:ea typeface="ＭＳ Ｐゴシック" pitchFamily="-105" charset="-128"/>
                <a:cs typeface="ＭＳ Ｐゴシック" pitchFamily="-105" charset="-128"/>
              </a:rPr>
              <a:t>Evolución de la tecnología</a:t>
            </a:r>
          </a:p>
        </p:txBody>
      </p:sp>
      <p:sp>
        <p:nvSpPr>
          <p:cNvPr id="4813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53D47B-60D8-A14E-9662-1910177666C5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17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8133" name="Text Box 1028"/>
          <p:cNvSpPr txBox="1">
            <a:spLocks noChangeArrowheads="1"/>
          </p:cNvSpPr>
          <p:nvPr/>
        </p:nvSpPr>
        <p:spPr bwMode="auto">
          <a:xfrm>
            <a:off x="0" y="2773363"/>
            <a:ext cx="3435350" cy="2225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Feature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 </a:t>
            </a: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size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: Tamaño del transistor.</a:t>
            </a: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-El nº de transistores crece cuadráticamente con </a:t>
            </a:r>
            <a:r>
              <a:rPr lang="es-ES_tradnl" sz="2000" dirty="0" smtClean="0">
                <a:solidFill>
                  <a:schemeClr val="tx1"/>
                </a:solidFill>
                <a:latin typeface="Arial" pitchFamily="-105" charset="0"/>
              </a:rPr>
              <a:t>la inversa del 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tamaño del transistor.</a:t>
            </a:r>
          </a:p>
          <a:p>
            <a:pPr eaLnBrk="0" hangingPunct="0"/>
            <a:endParaRPr lang="es-ES" sz="1600" dirty="0">
              <a:solidFill>
                <a:schemeClr val="tx1"/>
              </a:solidFill>
              <a:latin typeface="Arial" pitchFamily="-105" charset="0"/>
            </a:endParaRPr>
          </a:p>
        </p:txBody>
      </p:sp>
      <p:sp>
        <p:nvSpPr>
          <p:cNvPr id="48134" name="Text Box 1030"/>
          <p:cNvSpPr txBox="1">
            <a:spLocks noChangeArrowheads="1"/>
          </p:cNvSpPr>
          <p:nvPr/>
        </p:nvSpPr>
        <p:spPr bwMode="auto">
          <a:xfrm>
            <a:off x="0" y="4824413"/>
            <a:ext cx="3435350" cy="7699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De 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10 </a:t>
            </a:r>
            <a:r>
              <a:rPr lang="es-ES_tradnl" sz="2000" dirty="0" smtClean="0">
                <a:solidFill>
                  <a:schemeClr val="hlink"/>
                </a:solidFill>
                <a:latin typeface="Symbol" pitchFamily="18" charset="2"/>
              </a:rPr>
              <a:t>m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m </a:t>
            </a: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en 1971 a</a:t>
            </a:r>
            <a:endParaRPr lang="es-ES_tradnl" sz="2000" dirty="0" smtClean="0">
              <a:solidFill>
                <a:schemeClr val="hlink"/>
              </a:solidFill>
              <a:latin typeface="Arial" pitchFamily="-105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7nm </a:t>
            </a:r>
            <a:r>
              <a:rPr lang="es-ES_tradnl" sz="2000" dirty="0" err="1">
                <a:solidFill>
                  <a:schemeClr val="hlink"/>
                </a:solidFill>
                <a:latin typeface="Arial" pitchFamily="-105" charset="0"/>
              </a:rPr>
              <a:t>nm</a:t>
            </a: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 en 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2020. </a:t>
            </a:r>
            <a:endParaRPr lang="es-ES_tradnl" sz="2000" dirty="0">
              <a:solidFill>
                <a:schemeClr val="hlink"/>
              </a:solidFill>
              <a:latin typeface="Arial" pitchFamily="-105" charset="0"/>
            </a:endParaRPr>
          </a:p>
        </p:txBody>
      </p:sp>
      <p:pic>
        <p:nvPicPr>
          <p:cNvPr id="2" name="Imagen 1" descr="Captura de pantalla 2015-09-22 a las 8.06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52" y="1354669"/>
            <a:ext cx="5987247" cy="4511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48132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73038" y="1638300"/>
            <a:ext cx="2936875" cy="9017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>
                <a:ea typeface="ＭＳ Ｐゴシック" pitchFamily="-105" charset="-128"/>
                <a:cs typeface="ＭＳ Ｐゴシック" pitchFamily="-105" charset="-128"/>
              </a:rPr>
              <a:t>Evolución de la tecnología</a:t>
            </a:r>
          </a:p>
        </p:txBody>
      </p:sp>
      <p:sp>
        <p:nvSpPr>
          <p:cNvPr id="4813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53D47B-60D8-A14E-9662-1910177666C5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18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8133" name="Text Box 1028"/>
          <p:cNvSpPr txBox="1">
            <a:spLocks noChangeArrowheads="1"/>
          </p:cNvSpPr>
          <p:nvPr/>
        </p:nvSpPr>
        <p:spPr bwMode="auto">
          <a:xfrm>
            <a:off x="0" y="2773363"/>
            <a:ext cx="3435350" cy="2225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Feature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 </a:t>
            </a: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size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: Tamaño del transistor.</a:t>
            </a: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-El nº de transistores crece cuadráticamente con </a:t>
            </a:r>
            <a:r>
              <a:rPr lang="es-ES_tradnl" sz="2000" dirty="0" smtClean="0">
                <a:solidFill>
                  <a:schemeClr val="tx1"/>
                </a:solidFill>
                <a:latin typeface="Arial" pitchFamily="-105" charset="0"/>
              </a:rPr>
              <a:t>la inversa del 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tamaño del transistor.</a:t>
            </a:r>
          </a:p>
          <a:p>
            <a:pPr eaLnBrk="0" hangingPunct="0"/>
            <a:endParaRPr lang="es-ES" sz="1600" dirty="0">
              <a:solidFill>
                <a:schemeClr val="tx1"/>
              </a:solidFill>
              <a:latin typeface="Arial" pitchFamily="-105" charset="0"/>
            </a:endParaRPr>
          </a:p>
        </p:txBody>
      </p:sp>
      <p:pic>
        <p:nvPicPr>
          <p:cNvPr id="8" name="Picture 7" descr="inteltrigat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777" y="1990726"/>
            <a:ext cx="5793223" cy="3352800"/>
          </a:xfrm>
          <a:prstGeom prst="rect">
            <a:avLst/>
          </a:prstGeom>
        </p:spPr>
      </p:pic>
      <p:sp>
        <p:nvSpPr>
          <p:cNvPr id="9" name="Text Box 1030"/>
          <p:cNvSpPr txBox="1">
            <a:spLocks noChangeArrowheads="1"/>
          </p:cNvSpPr>
          <p:nvPr/>
        </p:nvSpPr>
        <p:spPr bwMode="auto">
          <a:xfrm>
            <a:off x="0" y="4824413"/>
            <a:ext cx="3435350" cy="7699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De 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10 </a:t>
            </a:r>
            <a:r>
              <a:rPr lang="es-ES_tradnl" sz="2000" dirty="0" smtClean="0">
                <a:solidFill>
                  <a:schemeClr val="hlink"/>
                </a:solidFill>
                <a:latin typeface="Symbol" pitchFamily="18" charset="2"/>
              </a:rPr>
              <a:t>m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m </a:t>
            </a: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en 1971 a</a:t>
            </a:r>
            <a:endParaRPr lang="es-ES_tradnl" sz="2000" dirty="0" smtClean="0">
              <a:solidFill>
                <a:schemeClr val="hlink"/>
              </a:solidFill>
              <a:latin typeface="Arial" pitchFamily="-105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7nm </a:t>
            </a:r>
            <a:r>
              <a:rPr lang="es-ES_tradnl" sz="2000" dirty="0" err="1">
                <a:solidFill>
                  <a:schemeClr val="hlink"/>
                </a:solidFill>
                <a:latin typeface="Arial" pitchFamily="-105" charset="0"/>
              </a:rPr>
              <a:t>nm</a:t>
            </a: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 en 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2020. </a:t>
            </a:r>
            <a:endParaRPr lang="es-ES_tradnl" sz="2000" dirty="0">
              <a:solidFill>
                <a:schemeClr val="hlink"/>
              </a:solidFill>
              <a:latin typeface="Arial" pitchFamily="-10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48132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73038" y="1638300"/>
            <a:ext cx="2936875" cy="9017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>
                <a:ea typeface="ＭＳ Ｐゴシック" pitchFamily="-105" charset="-128"/>
                <a:cs typeface="ＭＳ Ｐゴシック" pitchFamily="-105" charset="-128"/>
              </a:rPr>
              <a:t>Evolución de la tecnología</a:t>
            </a:r>
          </a:p>
        </p:txBody>
      </p:sp>
      <p:sp>
        <p:nvSpPr>
          <p:cNvPr id="4813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53D47B-60D8-A14E-9662-1910177666C5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19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8133" name="Text Box 1028"/>
          <p:cNvSpPr txBox="1">
            <a:spLocks noChangeArrowheads="1"/>
          </p:cNvSpPr>
          <p:nvPr/>
        </p:nvSpPr>
        <p:spPr bwMode="auto">
          <a:xfrm>
            <a:off x="0" y="2773363"/>
            <a:ext cx="3435350" cy="2225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Feature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 </a:t>
            </a: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size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: Tamaño del transistor.</a:t>
            </a: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-El nº de transistores crece cuadráticamente con </a:t>
            </a:r>
            <a:r>
              <a:rPr lang="es-ES_tradnl" sz="2000" dirty="0" smtClean="0">
                <a:solidFill>
                  <a:schemeClr val="tx1"/>
                </a:solidFill>
                <a:latin typeface="Arial" pitchFamily="-105" charset="0"/>
              </a:rPr>
              <a:t>la inversa del 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tamaño del transistor</a:t>
            </a:r>
            <a:r>
              <a:rPr lang="es-ES_tradnl" sz="2000" dirty="0">
                <a:latin typeface="Arial" pitchFamily="-105" charset="0"/>
              </a:rPr>
              <a:t>.</a:t>
            </a:r>
          </a:p>
          <a:p>
            <a:pPr eaLnBrk="0" hangingPunct="0"/>
            <a:endParaRPr lang="es-ES" sz="1600" dirty="0">
              <a:solidFill>
                <a:schemeClr val="tx1"/>
              </a:solidFill>
              <a:latin typeface="Arial" pitchFamily="-105" charset="0"/>
            </a:endParaRPr>
          </a:p>
        </p:txBody>
      </p:sp>
      <p:pic>
        <p:nvPicPr>
          <p:cNvPr id="9" name="Picture 8" descr="multiplefin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487" y="1223963"/>
            <a:ext cx="5624513" cy="4896058"/>
          </a:xfrm>
          <a:prstGeom prst="rect">
            <a:avLst/>
          </a:prstGeom>
        </p:spPr>
      </p:pic>
      <p:sp>
        <p:nvSpPr>
          <p:cNvPr id="8" name="Text Box 1030"/>
          <p:cNvSpPr txBox="1">
            <a:spLocks noChangeArrowheads="1"/>
          </p:cNvSpPr>
          <p:nvPr/>
        </p:nvSpPr>
        <p:spPr bwMode="auto">
          <a:xfrm>
            <a:off x="0" y="4824413"/>
            <a:ext cx="3435350" cy="7699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De 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10 </a:t>
            </a:r>
            <a:r>
              <a:rPr lang="es-ES_tradnl" sz="2000" dirty="0" smtClean="0">
                <a:solidFill>
                  <a:schemeClr val="hlink"/>
                </a:solidFill>
                <a:latin typeface="Symbol" pitchFamily="18" charset="2"/>
              </a:rPr>
              <a:t>m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m </a:t>
            </a: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en 1971 a</a:t>
            </a:r>
            <a:endParaRPr lang="es-ES_tradnl" sz="2000" dirty="0" smtClean="0">
              <a:solidFill>
                <a:schemeClr val="hlink"/>
              </a:solidFill>
              <a:latin typeface="Arial" pitchFamily="-105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7nm </a:t>
            </a:r>
            <a:r>
              <a:rPr lang="es-ES_tradnl" sz="2000" dirty="0" err="1">
                <a:solidFill>
                  <a:schemeClr val="hlink"/>
                </a:solidFill>
                <a:latin typeface="Arial" pitchFamily="-105" charset="0"/>
              </a:rPr>
              <a:t>nm</a:t>
            </a: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 en 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2020. </a:t>
            </a:r>
            <a:endParaRPr lang="es-ES_tradnl" sz="2000" dirty="0">
              <a:solidFill>
                <a:schemeClr val="hlink"/>
              </a:solidFill>
              <a:latin typeface="Arial" pitchFamily="-10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Presentación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83563" cy="4294187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Temario</a:t>
            </a:r>
          </a:p>
          <a:p>
            <a:pPr lvl="1"/>
            <a:r>
              <a:rPr lang="es-ES" dirty="0" err="1" smtClean="0"/>
              <a:t>Clústers</a:t>
            </a:r>
            <a:r>
              <a:rPr lang="es-ES" dirty="0" smtClean="0"/>
              <a:t> </a:t>
            </a:r>
            <a:r>
              <a:rPr lang="es-ES" dirty="0"/>
              <a:t>de</a:t>
            </a:r>
            <a:r>
              <a:rPr lang="es-ES" dirty="0" smtClean="0"/>
              <a:t> computadores</a:t>
            </a:r>
          </a:p>
          <a:p>
            <a:pPr lvl="2"/>
            <a:r>
              <a:rPr lang="es-ES" dirty="0">
                <a:ea typeface="ＭＳ Ｐゴシック" pitchFamily="-105" charset="-128"/>
              </a:rPr>
              <a:t>Configuración.</a:t>
            </a:r>
          </a:p>
          <a:p>
            <a:pPr lvl="2"/>
            <a:r>
              <a:rPr lang="es-ES" dirty="0">
                <a:ea typeface="ＭＳ Ｐゴシック" pitchFamily="-105" charset="-128"/>
              </a:rPr>
              <a:t>Instalación, mantenimiento, administración.</a:t>
            </a:r>
          </a:p>
          <a:p>
            <a:pPr lvl="2"/>
            <a:r>
              <a:rPr lang="es-ES" dirty="0">
                <a:ea typeface="ＭＳ Ｐゴシック" pitchFamily="-105" charset="-128"/>
              </a:rPr>
              <a:t>Utilización del </a:t>
            </a:r>
            <a:r>
              <a:rPr lang="es-ES" dirty="0" smtClean="0">
                <a:ea typeface="ＭＳ Ｐゴシック" pitchFamily="-105" charset="-128"/>
              </a:rPr>
              <a:t>clúster. </a:t>
            </a:r>
            <a:r>
              <a:rPr lang="es-ES" dirty="0">
                <a:ea typeface="ＭＳ Ｐゴシック" pitchFamily="-105" charset="-128"/>
              </a:rPr>
              <a:t>Aplicaciones </a:t>
            </a:r>
            <a:r>
              <a:rPr lang="es-ES" dirty="0" smtClean="0">
                <a:ea typeface="ＭＳ Ｐゴシック" pitchFamily="-105" charset="-128"/>
              </a:rPr>
              <a:t>secuenciales.</a:t>
            </a:r>
            <a:endParaRPr lang="es-ES" dirty="0">
              <a:ea typeface="ＭＳ Ｐゴシック" pitchFamily="-105" charset="-128"/>
            </a:endParaRPr>
          </a:p>
          <a:p>
            <a:pPr lvl="2"/>
            <a:r>
              <a:rPr lang="es-ES" dirty="0">
                <a:ea typeface="ＭＳ Ｐゴシック" pitchFamily="-105" charset="-128"/>
              </a:rPr>
              <a:t>Tecnologías de almacenamiento.</a:t>
            </a:r>
            <a:endParaRPr lang="es-ES" dirty="0" smtClean="0">
              <a:ea typeface="ＭＳ Ｐゴシック" pitchFamily="-105" charset="-128"/>
              <a:sym typeface="Wingdings" pitchFamily="-105" charset="2"/>
            </a:endParaRPr>
          </a:p>
          <a:p>
            <a:pPr lvl="2"/>
            <a:r>
              <a:rPr lang="es-ES" dirty="0" smtClean="0">
                <a:ea typeface="ＭＳ Ｐゴシック" pitchFamily="-105" charset="-128"/>
              </a:rPr>
              <a:t>Distribución </a:t>
            </a:r>
            <a:r>
              <a:rPr lang="es-ES" dirty="0">
                <a:ea typeface="ＭＳ Ｐゴシック" pitchFamily="-105" charset="-128"/>
              </a:rPr>
              <a:t>de carga</a:t>
            </a:r>
            <a:r>
              <a:rPr lang="es-ES" dirty="0" smtClean="0">
                <a:ea typeface="ＭＳ Ｐゴシック" pitchFamily="-105" charset="-128"/>
              </a:rPr>
              <a:t>.</a:t>
            </a:r>
          </a:p>
          <a:p>
            <a:pPr lvl="2"/>
            <a:r>
              <a:rPr lang="es-ES" dirty="0" err="1" smtClean="0">
                <a:ea typeface="ＭＳ Ｐゴシック" pitchFamily="-105" charset="-128"/>
              </a:rPr>
              <a:t>Clústers</a:t>
            </a:r>
            <a:r>
              <a:rPr lang="es-ES" dirty="0" smtClean="0">
                <a:ea typeface="ＭＳ Ｐゴシック" pitchFamily="-105" charset="-128"/>
              </a:rPr>
              <a:t> de alta disponibilidad.</a:t>
            </a:r>
          </a:p>
          <a:p>
            <a:pPr lvl="2">
              <a:buNone/>
            </a:pPr>
            <a:endParaRPr lang="es-ES" dirty="0">
              <a:ea typeface="ＭＳ Ｐゴシック" pitchFamily="-105" charset="-128"/>
            </a:endParaRPr>
          </a:p>
        </p:txBody>
      </p:sp>
      <p:sp>
        <p:nvSpPr>
          <p:cNvPr id="1945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F5EBF2-D7EE-6248-9612-537EB3F47635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48132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73038" y="1638300"/>
            <a:ext cx="2936875" cy="9017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>
                <a:ea typeface="ＭＳ Ｐゴシック" pitchFamily="-105" charset="-128"/>
                <a:cs typeface="ＭＳ Ｐゴシック" pitchFamily="-105" charset="-128"/>
              </a:rPr>
              <a:t>Evolución de la tecnología</a:t>
            </a:r>
          </a:p>
        </p:txBody>
      </p:sp>
      <p:sp>
        <p:nvSpPr>
          <p:cNvPr id="4813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53D47B-60D8-A14E-9662-1910177666C5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20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8133" name="Text Box 1028"/>
          <p:cNvSpPr txBox="1">
            <a:spLocks noChangeArrowheads="1"/>
          </p:cNvSpPr>
          <p:nvPr/>
        </p:nvSpPr>
        <p:spPr bwMode="auto">
          <a:xfrm>
            <a:off x="0" y="2773363"/>
            <a:ext cx="3435350" cy="2225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Feature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 </a:t>
            </a:r>
            <a:r>
              <a:rPr lang="es-ES_tradnl" sz="2000" dirty="0" err="1">
                <a:solidFill>
                  <a:schemeClr val="tx1"/>
                </a:solidFill>
                <a:latin typeface="Arial" pitchFamily="-105" charset="0"/>
              </a:rPr>
              <a:t>size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: Tamaño del transistor.</a:t>
            </a: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-El nº de transistores crece cuadráticamente con </a:t>
            </a:r>
            <a:r>
              <a:rPr lang="es-ES_tradnl" sz="2000" dirty="0" smtClean="0">
                <a:solidFill>
                  <a:schemeClr val="tx1"/>
                </a:solidFill>
                <a:latin typeface="Arial" pitchFamily="-105" charset="0"/>
              </a:rPr>
              <a:t>la inversa del </a:t>
            </a:r>
            <a:r>
              <a:rPr lang="es-ES_tradnl" sz="2000" dirty="0">
                <a:solidFill>
                  <a:schemeClr val="tx1"/>
                </a:solidFill>
                <a:latin typeface="Arial" pitchFamily="-105" charset="0"/>
              </a:rPr>
              <a:t>tamaño del transistor.</a:t>
            </a:r>
          </a:p>
          <a:p>
            <a:pPr eaLnBrk="0" hangingPunct="0"/>
            <a:endParaRPr lang="es-ES" sz="1600" dirty="0">
              <a:solidFill>
                <a:schemeClr val="tx1"/>
              </a:solidFill>
              <a:latin typeface="Arial" pitchFamily="-105" charset="0"/>
            </a:endParaRPr>
          </a:p>
        </p:txBody>
      </p:sp>
      <p:pic>
        <p:nvPicPr>
          <p:cNvPr id="10" name="Imagen 9" descr="4a8edb63-02ee-4635-829c-27d42ed5028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1555268"/>
            <a:ext cx="5612872" cy="4185132"/>
          </a:xfrm>
          <a:prstGeom prst="rect">
            <a:avLst/>
          </a:prstGeom>
        </p:spPr>
      </p:pic>
      <p:sp>
        <p:nvSpPr>
          <p:cNvPr id="8" name="Text Box 1030"/>
          <p:cNvSpPr txBox="1">
            <a:spLocks noChangeArrowheads="1"/>
          </p:cNvSpPr>
          <p:nvPr/>
        </p:nvSpPr>
        <p:spPr bwMode="auto">
          <a:xfrm>
            <a:off x="0" y="4824413"/>
            <a:ext cx="3435350" cy="7699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De 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10 </a:t>
            </a:r>
            <a:r>
              <a:rPr lang="es-ES_tradnl" sz="2000" dirty="0" smtClean="0">
                <a:solidFill>
                  <a:schemeClr val="hlink"/>
                </a:solidFill>
                <a:latin typeface="Symbol" pitchFamily="18" charset="2"/>
              </a:rPr>
              <a:t>m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m </a:t>
            </a: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en 1971 a</a:t>
            </a:r>
            <a:endParaRPr lang="es-ES_tradnl" sz="2000" dirty="0" smtClean="0">
              <a:solidFill>
                <a:schemeClr val="hlink"/>
              </a:solidFill>
              <a:latin typeface="Arial" pitchFamily="-105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99FF99"/>
              </a:buClr>
              <a:buSzPct val="60000"/>
              <a:buFont typeface="Monotype Sorts" pitchFamily="-105" charset="2"/>
              <a:buNone/>
            </a:pP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7nm </a:t>
            </a:r>
            <a:r>
              <a:rPr lang="es-ES_tradnl" sz="2000" dirty="0" err="1">
                <a:solidFill>
                  <a:schemeClr val="hlink"/>
                </a:solidFill>
                <a:latin typeface="Arial" pitchFamily="-105" charset="0"/>
              </a:rPr>
              <a:t>nm</a:t>
            </a:r>
            <a:r>
              <a:rPr lang="es-ES_tradnl" sz="2000" dirty="0">
                <a:solidFill>
                  <a:schemeClr val="hlink"/>
                </a:solidFill>
                <a:latin typeface="Arial" pitchFamily="-105" charset="0"/>
              </a:rPr>
              <a:t> en </a:t>
            </a:r>
            <a:r>
              <a:rPr lang="es-ES_tradnl" sz="2000" dirty="0" smtClean="0">
                <a:solidFill>
                  <a:schemeClr val="hlink"/>
                </a:solidFill>
                <a:latin typeface="Arial" pitchFamily="-105" charset="0"/>
              </a:rPr>
              <a:t>2020. </a:t>
            </a:r>
            <a:endParaRPr lang="es-ES_tradnl" sz="2000" dirty="0">
              <a:solidFill>
                <a:schemeClr val="hlink"/>
              </a:solidFill>
              <a:latin typeface="Arial" pitchFamily="-10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73038" y="1638300"/>
            <a:ext cx="8780462" cy="43942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International</a:t>
            </a:r>
            <a:r>
              <a:rPr lang="en-US" dirty="0" smtClean="0">
                <a:ea typeface="ＭＳ Ｐゴシック" pitchFamily="-105" charset="-128"/>
                <a:cs typeface="ＭＳ Ｐゴシック" pitchFamily="-105" charset="-128"/>
              </a:rPr>
              <a:t> Technology Roadmap for Semiconductors</a:t>
            </a:r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: “</a:t>
            </a:r>
            <a:r>
              <a:rPr lang="en-US" dirty="0" smtClean="0">
                <a:ea typeface="ＭＳ Ｐゴシック" pitchFamily="-105" charset="-128"/>
                <a:cs typeface="ＭＳ Ｐゴシック" pitchFamily="-105" charset="-128"/>
              </a:rPr>
              <a:t>in the past performance was the one and only goal; today minimization of power consumption drives design”</a:t>
            </a:r>
            <a:endParaRPr lang="es-ES_tradnl" dirty="0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Consumo </a:t>
            </a:r>
            <a:r>
              <a:rPr lang="es-ES_tradnl" dirty="0">
                <a:ea typeface="ＭＳ Ｐゴシック" pitchFamily="-105" charset="-128"/>
                <a:cs typeface="ＭＳ Ｐゴシック" pitchFamily="-105" charset="-128"/>
              </a:rPr>
              <a:t>y disipación de calor</a:t>
            </a:r>
          </a:p>
          <a:p>
            <a:pPr lvl="1" eaLnBrk="1" hangingPunct="1"/>
            <a:r>
              <a:rPr lang="es-ES_tradnl" dirty="0" err="1"/>
              <a:t>Pot</a:t>
            </a:r>
            <a:r>
              <a:rPr lang="es-ES_tradnl" dirty="0"/>
              <a:t> = </a:t>
            </a:r>
            <a:r>
              <a:rPr lang="es-ES_tradnl" dirty="0" err="1"/>
              <a:t>Pot</a:t>
            </a:r>
            <a:r>
              <a:rPr lang="es-ES_tradnl" dirty="0"/>
              <a:t> dinámica + </a:t>
            </a:r>
            <a:r>
              <a:rPr lang="es-ES_tradnl" dirty="0" err="1"/>
              <a:t>Pot</a:t>
            </a:r>
            <a:r>
              <a:rPr lang="es-ES_tradnl" dirty="0"/>
              <a:t> estática</a:t>
            </a:r>
          </a:p>
          <a:p>
            <a:pPr lvl="1" eaLnBrk="1" hangingPunct="1"/>
            <a:r>
              <a:rPr lang="es-ES_tradnl" dirty="0"/>
              <a:t>Potencia dinámica</a:t>
            </a: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Se debe a los circuitos cambiando de estado.</a:t>
            </a:r>
          </a:p>
          <a:p>
            <a:pPr lvl="2" eaLnBrk="1" hangingPunct="1"/>
            <a:r>
              <a:rPr lang="es-ES_tradnl" dirty="0" err="1">
                <a:ea typeface="ＭＳ Ｐゴシック" pitchFamily="-105" charset="-128"/>
              </a:rPr>
              <a:t>Pot</a:t>
            </a:r>
            <a:r>
              <a:rPr lang="es-ES_tradnl" dirty="0">
                <a:ea typeface="ＭＳ Ｐゴシック" pitchFamily="-105" charset="-128"/>
              </a:rPr>
              <a:t>. Dinámica = ½ C V</a:t>
            </a:r>
            <a:r>
              <a:rPr lang="es-ES_tradnl" baseline="30000" dirty="0">
                <a:ea typeface="ＭＳ Ｐゴシック" pitchFamily="-105" charset="-128"/>
              </a:rPr>
              <a:t>2</a:t>
            </a:r>
            <a:r>
              <a:rPr lang="es-ES_tradnl" dirty="0">
                <a:ea typeface="ＭＳ Ｐゴシック" pitchFamily="-105" charset="-128"/>
              </a:rPr>
              <a:t> f</a:t>
            </a: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Aumentar la frecuencia mejora las prestaciones, pero aumenta linealmente la potencia</a:t>
            </a:r>
          </a:p>
          <a:p>
            <a:pPr lvl="2" eaLnBrk="1" hangingPunct="1">
              <a:buFontTx/>
              <a:buNone/>
            </a:pPr>
            <a:r>
              <a:rPr lang="es-ES_tradnl" dirty="0">
                <a:ea typeface="ＭＳ Ｐゴシック" pitchFamily="-105" charset="-128"/>
                <a:sym typeface="Wingdings" pitchFamily="-105" charset="2"/>
              </a:rPr>
              <a:t></a:t>
            </a:r>
            <a:r>
              <a:rPr lang="es-ES_tradnl" dirty="0">
                <a:ea typeface="ＭＳ Ｐゴシック" pitchFamily="-105" charset="-128"/>
              </a:rPr>
              <a:t>¡Necesidad de reducir la tensión!</a:t>
            </a:r>
          </a:p>
        </p:txBody>
      </p:sp>
      <p:sp>
        <p:nvSpPr>
          <p:cNvPr id="5017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7379B-C274-8347-A9A8-22ABE38BC4B1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21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52228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73038" y="1406525"/>
            <a:ext cx="8728075" cy="43942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 dirty="0">
                <a:ea typeface="ＭＳ Ｐゴシック" pitchFamily="-105" charset="-128"/>
                <a:cs typeface="ＭＳ Ｐゴシック" pitchFamily="-105" charset="-128"/>
              </a:rPr>
              <a:t>Consumo y disipación de calor</a:t>
            </a:r>
          </a:p>
          <a:p>
            <a:pPr lvl="1" eaLnBrk="1" hangingPunct="1"/>
            <a:r>
              <a:rPr lang="es-ES_tradnl" dirty="0"/>
              <a:t>Reducir la potencia dinámica</a:t>
            </a: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Reducir la tensión</a:t>
            </a:r>
          </a:p>
          <a:p>
            <a:pPr lvl="3" eaLnBrk="1" hangingPunct="1"/>
            <a:r>
              <a:rPr lang="es-ES_tradnl" dirty="0">
                <a:ea typeface="ＭＳ Ｐゴシック" pitchFamily="-105" charset="-128"/>
              </a:rPr>
              <a:t>Hay un mínimo para una frecuencia dada</a:t>
            </a: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En </a:t>
            </a:r>
            <a:r>
              <a:rPr lang="es-ES_tradnl" dirty="0" smtClean="0">
                <a:ea typeface="ＭＳ Ｐゴシック" pitchFamily="-105" charset="-128"/>
              </a:rPr>
              <a:t>35 </a:t>
            </a:r>
            <a:r>
              <a:rPr lang="es-ES_tradnl" dirty="0">
                <a:ea typeface="ＭＳ Ｐゴシック" pitchFamily="-105" charset="-128"/>
              </a:rPr>
              <a:t>años, se ha pasado de </a:t>
            </a:r>
            <a:r>
              <a:rPr lang="es-ES_tradnl" dirty="0" smtClean="0">
                <a:ea typeface="ＭＳ Ｐゴシック" pitchFamily="-105" charset="-128"/>
              </a:rPr>
              <a:t>5V a </a:t>
            </a:r>
            <a:r>
              <a:rPr lang="es-ES_tradnl" dirty="0">
                <a:ea typeface="ＭＳ Ｐゴシック" pitchFamily="-105" charset="-128"/>
              </a:rPr>
              <a:t>1.1V, contribuyendo así a un factor de </a:t>
            </a:r>
            <a:r>
              <a:rPr lang="es-ES_tradnl" dirty="0" smtClean="0">
                <a:ea typeface="ＭＳ Ｐゴシック" pitchFamily="-105" charset="-128"/>
              </a:rPr>
              <a:t>(5/1.1)</a:t>
            </a:r>
            <a:r>
              <a:rPr lang="es-ES_tradnl" baseline="30000" dirty="0" smtClean="0">
                <a:ea typeface="ＭＳ Ｐゴシック" pitchFamily="-105" charset="-128"/>
              </a:rPr>
              <a:t>2 </a:t>
            </a:r>
            <a:r>
              <a:rPr lang="es-ES_tradnl" dirty="0" smtClean="0">
                <a:ea typeface="ＭＳ Ｐゴシック" pitchFamily="-105" charset="-128"/>
              </a:rPr>
              <a:t>=20X</a:t>
            </a:r>
            <a:endParaRPr lang="es-ES_tradnl" dirty="0">
              <a:ea typeface="ＭＳ Ｐゴシック" pitchFamily="-105" charset="-128"/>
            </a:endParaRPr>
          </a:p>
          <a:p>
            <a:pPr lvl="2" eaLnBrk="1" hangingPunct="1"/>
            <a:r>
              <a:rPr lang="es-ES_tradnl" dirty="0">
                <a:solidFill>
                  <a:srgbClr val="FF0000"/>
                </a:solidFill>
                <a:ea typeface="ＭＳ Ｐゴシック" pitchFamily="-105" charset="-128"/>
              </a:rPr>
              <a:t>Como los transistores no trabajan por debajo de 0.7V, queda un margen de (</a:t>
            </a:r>
            <a:r>
              <a:rPr lang="es-ES_tradnl" dirty="0" smtClean="0">
                <a:solidFill>
                  <a:srgbClr val="FF0000"/>
                </a:solidFill>
                <a:ea typeface="ＭＳ Ｐゴシック" pitchFamily="-105" charset="-128"/>
              </a:rPr>
              <a:t>1.1/0.7)</a:t>
            </a:r>
            <a:r>
              <a:rPr lang="es-ES_tradnl" baseline="30000" dirty="0" smtClean="0">
                <a:solidFill>
                  <a:srgbClr val="FF0000"/>
                </a:solidFill>
                <a:ea typeface="ＭＳ Ｐゴシック" pitchFamily="-105" charset="-128"/>
              </a:rPr>
              <a:t>2</a:t>
            </a:r>
            <a:r>
              <a:rPr lang="es-ES_tradnl" dirty="0" smtClean="0">
                <a:solidFill>
                  <a:srgbClr val="FF0000"/>
                </a:solidFill>
                <a:ea typeface="ＭＳ Ｐゴシック" pitchFamily="-105" charset="-128"/>
              </a:rPr>
              <a:t>=2,5X</a:t>
            </a:r>
          </a:p>
          <a:p>
            <a:pPr lvl="3"/>
            <a:r>
              <a:rPr lang="es-ES_tradnl" dirty="0" smtClean="0">
                <a:solidFill>
                  <a:srgbClr val="FF0000"/>
                </a:solidFill>
                <a:ea typeface="ＭＳ Ｐゴシック" pitchFamily="-105" charset="-128"/>
              </a:rPr>
              <a:t>Las predicciones nunca se cumplen (ITRS) </a:t>
            </a:r>
          </a:p>
          <a:p>
            <a:pPr lvl="2" eaLnBrk="1" hangingPunct="1"/>
            <a:r>
              <a:rPr lang="es-ES_tradnl" dirty="0" smtClean="0">
                <a:ea typeface="ＭＳ Ｐゴシック" pitchFamily="-105" charset="-128"/>
              </a:rPr>
              <a:t>En 7nm (procesos actuales para los chips de última generación) la tensión nominal es de 0.65V</a:t>
            </a:r>
          </a:p>
          <a:p>
            <a:pPr lvl="3"/>
            <a:r>
              <a:rPr lang="es-ES_tradnl" dirty="0" smtClean="0">
                <a:ea typeface="ＭＳ Ｐゴシック" pitchFamily="-105" charset="-128"/>
              </a:rPr>
              <a:t>El mínimo lo marca el </a:t>
            </a:r>
            <a:r>
              <a:rPr lang="es-ES_tradnl" dirty="0" err="1" smtClean="0">
                <a:ea typeface="ＭＳ Ｐゴシック" pitchFamily="-105" charset="-128"/>
              </a:rPr>
              <a:t>Vth</a:t>
            </a:r>
            <a:r>
              <a:rPr lang="es-ES_tradnl" dirty="0" smtClean="0">
                <a:ea typeface="ＭＳ Ｐゴシック" pitchFamily="-105" charset="-128"/>
              </a:rPr>
              <a:t> (tensión umbral) </a:t>
            </a:r>
            <a:endParaRPr lang="es-ES_tradnl" dirty="0">
              <a:ea typeface="ＭＳ Ｐゴシック" pitchFamily="-105" charset="-128"/>
            </a:endParaRPr>
          </a:p>
        </p:txBody>
      </p:sp>
      <p:sp>
        <p:nvSpPr>
          <p:cNvPr id="5222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BC14044-4E10-8F4A-9C1B-10D3C5AB1FEB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22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73038" y="1517650"/>
            <a:ext cx="8728075" cy="458311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s-ES_tradnl" dirty="0">
                <a:ea typeface="ＭＳ Ｐゴシック" pitchFamily="-105" charset="-128"/>
                <a:cs typeface="ＭＳ Ｐゴシック" pitchFamily="-105" charset="-128"/>
              </a:rPr>
              <a:t>Consumo y disipación de calor</a:t>
            </a:r>
          </a:p>
          <a:p>
            <a:pPr lvl="1" eaLnBrk="1" hangingPunct="1"/>
            <a:r>
              <a:rPr lang="es-ES_tradnl" dirty="0" err="1"/>
              <a:t>Pot</a:t>
            </a:r>
            <a:r>
              <a:rPr lang="es-ES_tradnl" dirty="0"/>
              <a:t> = </a:t>
            </a:r>
            <a:r>
              <a:rPr lang="es-ES_tradnl" dirty="0" err="1"/>
              <a:t>Pot</a:t>
            </a:r>
            <a:r>
              <a:rPr lang="es-ES_tradnl" dirty="0"/>
              <a:t> dinámica + </a:t>
            </a:r>
            <a:r>
              <a:rPr lang="es-ES_tradnl" dirty="0" err="1"/>
              <a:t>Pot</a:t>
            </a:r>
            <a:r>
              <a:rPr lang="es-ES_tradnl" dirty="0"/>
              <a:t> estática</a:t>
            </a:r>
          </a:p>
          <a:p>
            <a:pPr lvl="1" eaLnBrk="1" hangingPunct="1"/>
            <a:r>
              <a:rPr lang="es-ES_tradnl" dirty="0"/>
              <a:t>Potencia </a:t>
            </a:r>
            <a:r>
              <a:rPr lang="es-ES_tradnl" dirty="0" smtClean="0"/>
              <a:t>estática</a:t>
            </a:r>
            <a:r>
              <a:rPr lang="es-ES_tradnl" dirty="0" smtClean="0">
                <a:ea typeface="ＭＳ Ｐゴシック" pitchFamily="-105" charset="-128"/>
              </a:rPr>
              <a:t> = </a:t>
            </a:r>
            <a:r>
              <a:rPr lang="es-ES_tradnl" dirty="0" err="1" smtClean="0">
                <a:ea typeface="ＭＳ Ｐゴシック" pitchFamily="-105" charset="-128"/>
              </a:rPr>
              <a:t>I</a:t>
            </a:r>
            <a:r>
              <a:rPr lang="es-ES_tradnl" baseline="-25000" dirty="0" err="1" smtClean="0">
                <a:ea typeface="ＭＳ Ｐゴシック" pitchFamily="-105" charset="-128"/>
              </a:rPr>
              <a:t>estatica</a:t>
            </a:r>
            <a:r>
              <a:rPr lang="es-ES_tradnl" dirty="0" smtClean="0">
                <a:ea typeface="ＭＳ Ｐゴシック" pitchFamily="-105" charset="-128"/>
              </a:rPr>
              <a:t> V</a:t>
            </a:r>
            <a:endParaRPr lang="es-ES_tradnl" dirty="0">
              <a:ea typeface="ＭＳ Ｐゴシック" pitchFamily="-105" charset="-128"/>
            </a:endParaRP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Se debe en gran parte a las corrientes de fuga: el transistor conduce </a:t>
            </a:r>
            <a:r>
              <a:rPr lang="es-ES_tradnl" dirty="0" smtClean="0">
                <a:ea typeface="ＭＳ Ｐゴシック" pitchFamily="-105" charset="-128"/>
              </a:rPr>
              <a:t>un poco cuando </a:t>
            </a:r>
            <a:r>
              <a:rPr lang="es-ES_tradnl" dirty="0">
                <a:ea typeface="ＭＳ Ｐゴシック" pitchFamily="-105" charset="-128"/>
              </a:rPr>
              <a:t>no debe hacerlo</a:t>
            </a: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A menor tamaño de transistor, </a:t>
            </a:r>
            <a:r>
              <a:rPr lang="es-ES_tradnl" dirty="0" smtClean="0">
                <a:ea typeface="ＭＳ Ｐゴシック" pitchFamily="-105" charset="-128"/>
              </a:rPr>
              <a:t>dieléctrico más fino, </a:t>
            </a:r>
            <a:r>
              <a:rPr lang="es-ES_tradnl" dirty="0">
                <a:ea typeface="ＭＳ Ｐゴシック" pitchFamily="-105" charset="-128"/>
              </a:rPr>
              <a:t>mayor </a:t>
            </a:r>
            <a:r>
              <a:rPr lang="es-ES_tradnl" dirty="0" err="1">
                <a:ea typeface="ＭＳ Ｐゴシック" pitchFamily="-105" charset="-128"/>
              </a:rPr>
              <a:t>I</a:t>
            </a:r>
            <a:r>
              <a:rPr lang="es-ES_tradnl" baseline="-25000" dirty="0" err="1">
                <a:ea typeface="ＭＳ Ｐゴシック" pitchFamily="-105" charset="-128"/>
              </a:rPr>
              <a:t>fuga</a:t>
            </a:r>
            <a:r>
              <a:rPr lang="es-ES_tradnl" dirty="0">
                <a:ea typeface="ＭＳ Ｐゴシック" pitchFamily="-105" charset="-128"/>
              </a:rPr>
              <a:t> </a:t>
            </a:r>
          </a:p>
          <a:p>
            <a:pPr lvl="2" eaLnBrk="1" hangingPunct="1"/>
            <a:r>
              <a:rPr lang="es-ES_tradnl" dirty="0">
                <a:ea typeface="ＭＳ Ｐゴシック" pitchFamily="-105" charset="-128"/>
              </a:rPr>
              <a:t>Cuantos más transistores, mayor contribución de la Pot. </a:t>
            </a:r>
            <a:r>
              <a:rPr lang="es-ES_tradnl" dirty="0" smtClean="0">
                <a:ea typeface="ＭＳ Ｐゴシック" pitchFamily="-105" charset="-128"/>
              </a:rPr>
              <a:t>estática</a:t>
            </a:r>
          </a:p>
          <a:p>
            <a:pPr lvl="2" eaLnBrk="1" hangingPunct="1"/>
            <a:r>
              <a:rPr lang="es-ES_tradnl" dirty="0" smtClean="0">
                <a:ea typeface="ＭＳ Ｐゴシック" pitchFamily="-105" charset="-128"/>
              </a:rPr>
              <a:t>Para reducir la corriente de fuga (</a:t>
            </a:r>
            <a:r>
              <a:rPr lang="es-ES_tradnl" i="1" dirty="0" err="1" smtClean="0">
                <a:ea typeface="ＭＳ Ｐゴシック" pitchFamily="-105" charset="-128"/>
              </a:rPr>
              <a:t>leakage</a:t>
            </a:r>
            <a:r>
              <a:rPr lang="es-ES_tradnl" dirty="0" smtClean="0">
                <a:ea typeface="ＭＳ Ｐゴシック" pitchFamily="-105" charset="-128"/>
              </a:rPr>
              <a:t>)</a:t>
            </a:r>
          </a:p>
          <a:p>
            <a:pPr lvl="3" eaLnBrk="1" hangingPunct="1">
              <a:buFontTx/>
              <a:buNone/>
            </a:pPr>
            <a:r>
              <a:rPr lang="es-ES_tradnl" dirty="0" err="1">
                <a:ea typeface="ＭＳ Ｐゴシック" pitchFamily="-105" charset="-128"/>
                <a:sym typeface="Wingdings" pitchFamily="-105" charset="2"/>
              </a:rPr>
              <a:t></a:t>
            </a:r>
            <a:r>
              <a:rPr lang="es-ES_tradnl" dirty="0" err="1">
                <a:ea typeface="ＭＳ Ｐゴシック" pitchFamily="-105" charset="-128"/>
              </a:rPr>
              <a:t>mejorar</a:t>
            </a:r>
            <a:r>
              <a:rPr lang="es-ES_tradnl" dirty="0">
                <a:ea typeface="ＭＳ Ｐゴシック" pitchFamily="-105" charset="-128"/>
              </a:rPr>
              <a:t> los procesos de fabricación y buscar nuevos materiales (dieléctrico </a:t>
            </a:r>
            <a:r>
              <a:rPr lang="es-ES_tradnl" dirty="0" err="1">
                <a:ea typeface="ＭＳ Ｐゴシック" pitchFamily="-105" charset="-128"/>
              </a:rPr>
              <a:t>high</a:t>
            </a:r>
            <a:r>
              <a:rPr lang="es-ES_tradnl" dirty="0">
                <a:ea typeface="ＭＳ Ｐゴシック" pitchFamily="-105" charset="-128"/>
              </a:rPr>
              <a:t>-</a:t>
            </a:r>
            <a:r>
              <a:rPr lang="es-ES_tradnl" dirty="0" err="1">
                <a:ea typeface="ＭＳ Ｐゴシック" pitchFamily="-105" charset="-128"/>
              </a:rPr>
              <a:t>k</a:t>
            </a:r>
            <a:r>
              <a:rPr lang="es-ES_tradnl" dirty="0">
                <a:ea typeface="ＭＳ Ｐゴシック" pitchFamily="-105" charset="-128"/>
              </a:rPr>
              <a:t> de Intel)</a:t>
            </a:r>
          </a:p>
          <a:p>
            <a:pPr lvl="3" eaLnBrk="1" hangingPunct="1">
              <a:buFontTx/>
              <a:buNone/>
            </a:pPr>
            <a:r>
              <a:rPr lang="es-ES_tradnl" dirty="0">
                <a:ea typeface="ＭＳ Ｐゴシック" pitchFamily="-105" charset="-128"/>
                <a:sym typeface="Wingdings" pitchFamily="-105" charset="2"/>
              </a:rPr>
              <a:t>apagar la alimentación de determinados </a:t>
            </a:r>
            <a:r>
              <a:rPr lang="es-ES_tradnl" dirty="0" smtClean="0">
                <a:ea typeface="ＭＳ Ｐゴシック" pitchFamily="-105" charset="-128"/>
                <a:sym typeface="Wingdings" pitchFamily="-105" charset="2"/>
              </a:rPr>
              <a:t>módulos</a:t>
            </a:r>
          </a:p>
          <a:p>
            <a:pPr lvl="3" eaLnBrk="1" hangingPunct="1">
              <a:buFontTx/>
              <a:buNone/>
            </a:pPr>
            <a:r>
              <a:rPr lang="es-ES_tradnl" dirty="0" smtClean="0">
                <a:ea typeface="ＭＳ Ｐゴシック" pitchFamily="-105" charset="-128"/>
                <a:sym typeface="Wingdings" pitchFamily="-105" charset="2"/>
              </a:rPr>
              <a:t>usar transistores más lentos en caminos no críticos</a:t>
            </a:r>
            <a:endParaRPr lang="es-ES_tradnl" dirty="0">
              <a:ea typeface="ＭＳ Ｐゴシック" pitchFamily="-105" charset="-128"/>
            </a:endParaRPr>
          </a:p>
          <a:p>
            <a:pPr lvl="2" eaLnBrk="1" hangingPunct="1">
              <a:buFontTx/>
              <a:buNone/>
            </a:pPr>
            <a:endParaRPr lang="es-ES_tradnl" dirty="0">
              <a:ea typeface="ＭＳ Ｐゴシック" pitchFamily="-105" charset="-128"/>
            </a:endParaRPr>
          </a:p>
        </p:txBody>
      </p:sp>
      <p:sp>
        <p:nvSpPr>
          <p:cNvPr id="5632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203718-6BCB-E347-A67D-6A3D7846AE0C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23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69888" y="146050"/>
            <a:ext cx="7772400" cy="1143000"/>
          </a:xfrm>
        </p:spPr>
        <p:txBody>
          <a:bodyPr/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54276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73038" y="1406525"/>
            <a:ext cx="8728075" cy="43942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Técnicas para bajar el consumo</a:t>
            </a:r>
            <a:endParaRPr lang="es-ES_tradnl" dirty="0">
              <a:ea typeface="ＭＳ Ｐゴシック" pitchFamily="-105" charset="-128"/>
              <a:cs typeface="ＭＳ Ｐゴシック" pitchFamily="-105" charset="-128"/>
            </a:endParaRPr>
          </a:p>
          <a:p>
            <a:pPr lvl="2" eaLnBrk="1" hangingPunct="1">
              <a:buFontTx/>
              <a:buNone/>
            </a:pPr>
            <a:endParaRPr lang="es-ES_tradnl" dirty="0">
              <a:ea typeface="ＭＳ Ｐゴシック" pitchFamily="-105" charset="-128"/>
              <a:sym typeface="Wingdings" pitchFamily="-105" charset="2"/>
            </a:endParaRPr>
          </a:p>
          <a:p>
            <a:pPr lvl="2" eaLnBrk="1" hangingPunct="1">
              <a:buFontTx/>
              <a:buNone/>
            </a:pPr>
            <a:endParaRPr lang="es-ES_tradnl" dirty="0">
              <a:ea typeface="ＭＳ Ｐゴシック" pitchFamily="-105" charset="-128"/>
              <a:sym typeface="Wingdings" pitchFamily="-105" charset="2"/>
            </a:endParaRPr>
          </a:p>
          <a:p>
            <a:pPr lvl="2" eaLnBrk="1" hangingPunct="1">
              <a:buFontTx/>
              <a:buNone/>
            </a:pPr>
            <a:endParaRPr lang="es-ES_tradnl" dirty="0">
              <a:ea typeface="ＭＳ Ｐゴシック" pitchFamily="-105" charset="-128"/>
              <a:sym typeface="Wingdings" pitchFamily="-105" charset="2"/>
            </a:endParaRPr>
          </a:p>
          <a:p>
            <a:pPr lvl="2" eaLnBrk="1" hangingPunct="1">
              <a:buFontTx/>
              <a:buNone/>
            </a:pPr>
            <a:endParaRPr lang="es-ES_tradnl" dirty="0">
              <a:ea typeface="ＭＳ Ｐゴシック" pitchFamily="-105" charset="-128"/>
              <a:sym typeface="Wingdings" pitchFamily="-105" charset="2"/>
            </a:endParaRPr>
          </a:p>
          <a:p>
            <a:pPr lvl="2" eaLnBrk="1" hangingPunct="1">
              <a:buFontTx/>
              <a:buNone/>
            </a:pPr>
            <a:endParaRPr lang="es-ES_tradnl" dirty="0">
              <a:ea typeface="ＭＳ Ｐゴシック" pitchFamily="-105" charset="-128"/>
              <a:sym typeface="Wingdings" pitchFamily="-105" charset="2"/>
            </a:endParaRPr>
          </a:p>
        </p:txBody>
      </p:sp>
      <p:sp>
        <p:nvSpPr>
          <p:cNvPr id="5427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6E13FBC-75F3-EC48-B8AE-1188C43663A4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24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5837" y="2179638"/>
            <a:ext cx="4348163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CuadroTexto 5"/>
          <p:cNvSpPr txBox="1">
            <a:spLocks noChangeArrowheads="1"/>
          </p:cNvSpPr>
          <p:nvPr/>
        </p:nvSpPr>
        <p:spPr bwMode="auto">
          <a:xfrm>
            <a:off x="-219075" y="2041525"/>
            <a:ext cx="39243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2"/>
            <a:r>
              <a:rPr lang="es-ES_tradnl" sz="2000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La frecuencia no puede seguir creciendo</a:t>
            </a:r>
            <a:endParaRPr lang="es-ES_tradnl" sz="2000" dirty="0">
              <a:solidFill>
                <a:schemeClr val="tx1"/>
              </a:solidFill>
              <a:latin typeface="Tahoma" pitchFamily="-105" charset="0"/>
            </a:endParaRPr>
          </a:p>
        </p:txBody>
      </p:sp>
      <p:sp>
        <p:nvSpPr>
          <p:cNvPr id="54279" name="CuadroTexto 7"/>
          <p:cNvSpPr txBox="1">
            <a:spLocks noChangeArrowheads="1"/>
          </p:cNvSpPr>
          <p:nvPr/>
        </p:nvSpPr>
        <p:spPr bwMode="auto">
          <a:xfrm>
            <a:off x="-214313" y="2797175"/>
            <a:ext cx="5291138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2"/>
            <a:r>
              <a:rPr lang="es-ES_tradnl" sz="2000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Nuevas técnicas para modificar la potencia:</a:t>
            </a:r>
          </a:p>
          <a:p>
            <a:pPr lvl="3">
              <a:buFont typeface="Arial" pitchFamily="-105" charset="0"/>
              <a:buChar char="•"/>
            </a:pPr>
            <a:r>
              <a:rPr lang="es-ES_tradnl" sz="2000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Apagar módulos inactivos</a:t>
            </a:r>
          </a:p>
          <a:p>
            <a:pPr lvl="3">
              <a:buFont typeface="Arial" pitchFamily="-105" charset="0"/>
              <a:buChar char="•"/>
            </a:pPr>
            <a:r>
              <a:rPr lang="es-ES_tradnl" sz="2000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DVFS. </a:t>
            </a:r>
            <a:r>
              <a:rPr lang="es-ES_tradnl" sz="2000" i="1" dirty="0" err="1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Dynamic</a:t>
            </a:r>
            <a:r>
              <a:rPr lang="es-ES_tradnl" sz="2000" i="1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 </a:t>
            </a:r>
            <a:r>
              <a:rPr lang="es-ES_tradnl" sz="2000" i="1" dirty="0" err="1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Voltage</a:t>
            </a:r>
            <a:r>
              <a:rPr lang="es-ES_tradnl" sz="2000" i="1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 </a:t>
            </a:r>
            <a:r>
              <a:rPr lang="es-ES_tradnl" sz="2000" i="1" dirty="0" err="1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Frequency</a:t>
            </a:r>
            <a:r>
              <a:rPr lang="es-ES_tradnl" sz="2000" i="1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 </a:t>
            </a:r>
            <a:r>
              <a:rPr lang="es-ES_tradnl" sz="2000" i="1" dirty="0" err="1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Scaling</a:t>
            </a:r>
            <a:endParaRPr lang="es-ES_tradnl" sz="2000" i="1" dirty="0">
              <a:solidFill>
                <a:schemeClr val="tx1"/>
              </a:solidFill>
              <a:latin typeface="Tahoma" pitchFamily="-105" charset="0"/>
              <a:sym typeface="Wingdings" pitchFamily="-105" charset="2"/>
            </a:endParaRPr>
          </a:p>
          <a:p>
            <a:pPr lvl="3">
              <a:buFont typeface="Arial" pitchFamily="-105" charset="0"/>
              <a:buChar char="•"/>
            </a:pPr>
            <a:r>
              <a:rPr lang="es-ES_tradnl" sz="2000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Apagado de emergencia cuando se excede un umbral</a:t>
            </a:r>
          </a:p>
          <a:p>
            <a:pPr lvl="3">
              <a:buFont typeface="Arial" pitchFamily="-105" charset="0"/>
              <a:buChar char="•"/>
            </a:pPr>
            <a:r>
              <a:rPr lang="es-ES_tradnl" sz="2000" i="1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Turbo </a:t>
            </a:r>
            <a:r>
              <a:rPr lang="es-ES_tradnl" sz="2000" i="1" dirty="0" err="1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mode</a:t>
            </a:r>
            <a:endParaRPr lang="es-ES_tradnl" sz="2000" i="1" dirty="0">
              <a:solidFill>
                <a:schemeClr val="tx1"/>
              </a:solidFill>
              <a:latin typeface="Tahoma" pitchFamily="-105" charset="0"/>
            </a:endParaRP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042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69888" y="146050"/>
            <a:ext cx="7772400" cy="1143000"/>
          </a:xfrm>
        </p:spPr>
        <p:txBody>
          <a:bodyPr/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54276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73038" y="1406525"/>
            <a:ext cx="8728075" cy="43942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Como aumentar el rendimiento tendiendo en cuenta el consumo de potencia</a:t>
            </a:r>
          </a:p>
          <a:p>
            <a:pPr lvl="1"/>
            <a:r>
              <a:rPr lang="es-ES_tradnl" dirty="0" err="1" smtClean="0">
                <a:ea typeface="ＭＳ Ｐゴシック" pitchFamily="-105" charset="-128"/>
                <a:sym typeface="Wingdings" pitchFamily="-105" charset="2"/>
              </a:rPr>
              <a:t>Manycore</a:t>
            </a:r>
            <a:r>
              <a:rPr lang="es-ES_tradnl" dirty="0" smtClean="0">
                <a:ea typeface="ＭＳ Ｐゴシック" pitchFamily="-105" charset="-128"/>
                <a:sym typeface="Wingdings" pitchFamily="-105" charset="2"/>
              </a:rPr>
              <a:t> </a:t>
            </a:r>
            <a:r>
              <a:rPr lang="es-ES_tradnl" dirty="0" err="1" smtClean="0">
                <a:ea typeface="ＭＳ Ｐゴシック" pitchFamily="-105" charset="-128"/>
                <a:sym typeface="Wingdings" pitchFamily="-105" charset="2"/>
              </a:rPr>
              <a:t>procesors</a:t>
            </a:r>
            <a:endParaRPr lang="es-ES_tradnl" dirty="0" smtClean="0">
              <a:ea typeface="ＭＳ Ｐゴシック" pitchFamily="-105" charset="-128"/>
              <a:sym typeface="Wingdings" pitchFamily="-105" charset="2"/>
            </a:endParaRPr>
          </a:p>
          <a:p>
            <a:pPr lvl="1"/>
            <a:r>
              <a:rPr lang="es-ES_tradnl" dirty="0" smtClean="0">
                <a:ea typeface="ＭＳ Ｐゴシック" pitchFamily="-105" charset="-128"/>
                <a:sym typeface="Wingdings" pitchFamily="-105" charset="2"/>
              </a:rPr>
              <a:t>Arquitecturas heterogéneas</a:t>
            </a:r>
          </a:p>
          <a:p>
            <a:pPr lvl="1"/>
            <a:endParaRPr lang="es-ES_tradnl" dirty="0">
              <a:ea typeface="ＭＳ Ｐゴシック" pitchFamily="-105" charset="-128"/>
              <a:sym typeface="Wingdings" pitchFamily="-105" charset="2"/>
            </a:endParaRPr>
          </a:p>
          <a:p>
            <a:pPr marL="457200" lvl="1" indent="0">
              <a:buNone/>
            </a:pPr>
            <a:endParaRPr lang="es-ES_tradnl" dirty="0" smtClean="0">
              <a:ea typeface="ＭＳ Ｐゴシック" pitchFamily="-105" charset="-128"/>
              <a:sym typeface="Wingdings" pitchFamily="-105" charset="2"/>
            </a:endParaRPr>
          </a:p>
          <a:p>
            <a:r>
              <a:rPr lang="es-ES_tradnl" dirty="0" smtClean="0">
                <a:ea typeface="ＭＳ Ｐゴシック" pitchFamily="-105" charset="-128"/>
                <a:sym typeface="Wingdings" pitchFamily="-105" charset="2"/>
              </a:rPr>
              <a:t>Pero llegamos a un nuevo límite físico</a:t>
            </a:r>
          </a:p>
          <a:p>
            <a:pPr lvl="1"/>
            <a:r>
              <a:rPr lang="es-ES_tradnl" dirty="0" smtClean="0">
                <a:ea typeface="ＭＳ Ｐゴシック" pitchFamily="-105" charset="-128"/>
                <a:sym typeface="Wingdings" pitchFamily="-105" charset="2"/>
              </a:rPr>
              <a:t>Disipación de calor</a:t>
            </a:r>
          </a:p>
          <a:p>
            <a:pPr lvl="1"/>
            <a:r>
              <a:rPr lang="es-ES_tradnl" dirty="0" smtClean="0">
                <a:ea typeface="ＭＳ Ｐゴシック" pitchFamily="-105" charset="-128"/>
                <a:sym typeface="Wingdings" pitchFamily="-105" charset="2"/>
              </a:rPr>
              <a:t>Muchos transistores en muy poco espacio</a:t>
            </a:r>
          </a:p>
          <a:p>
            <a:pPr marL="457200" lvl="1" indent="0">
              <a:buNone/>
            </a:pPr>
            <a:endParaRPr lang="es-ES_tradnl" dirty="0" smtClean="0">
              <a:ea typeface="ＭＳ Ｐゴシック" pitchFamily="-105" charset="-128"/>
              <a:sym typeface="Wingdings" pitchFamily="-105" charset="2"/>
            </a:endParaRPr>
          </a:p>
          <a:p>
            <a:pPr marL="914400" lvl="2" indent="0">
              <a:buNone/>
            </a:pPr>
            <a:endParaRPr lang="es-ES_tradnl" dirty="0" smtClean="0">
              <a:ea typeface="ＭＳ Ｐゴシック" pitchFamily="-105" charset="-128"/>
              <a:sym typeface="Wingdings" pitchFamily="-105" charset="2"/>
            </a:endParaRPr>
          </a:p>
          <a:p>
            <a:pPr lvl="2"/>
            <a:endParaRPr lang="es-ES_tradnl" dirty="0">
              <a:ea typeface="ＭＳ Ｐゴシック" pitchFamily="-105" charset="-128"/>
              <a:sym typeface="Wingdings" pitchFamily="-105" charset="2"/>
            </a:endParaRPr>
          </a:p>
          <a:p>
            <a:pPr lvl="2" eaLnBrk="1" hangingPunct="1">
              <a:buFontTx/>
              <a:buNone/>
            </a:pPr>
            <a:endParaRPr lang="es-ES_tradnl" dirty="0">
              <a:ea typeface="ＭＳ Ｐゴシック" pitchFamily="-105" charset="-128"/>
              <a:sym typeface="Wingdings" pitchFamily="-105" charset="2"/>
            </a:endParaRPr>
          </a:p>
          <a:p>
            <a:pPr lvl="2" eaLnBrk="1" hangingPunct="1">
              <a:buFontTx/>
              <a:buNone/>
            </a:pPr>
            <a:endParaRPr lang="es-ES_tradnl" dirty="0">
              <a:ea typeface="ＭＳ Ｐゴシック" pitchFamily="-105" charset="-128"/>
              <a:sym typeface="Wingdings" pitchFamily="-105" charset="2"/>
            </a:endParaRPr>
          </a:p>
          <a:p>
            <a:pPr lvl="2" eaLnBrk="1" hangingPunct="1">
              <a:buFontTx/>
              <a:buNone/>
            </a:pPr>
            <a:endParaRPr lang="es-ES_tradnl" dirty="0">
              <a:ea typeface="ＭＳ Ｐゴシック" pitchFamily="-105" charset="-128"/>
              <a:sym typeface="Wingdings" pitchFamily="-105" charset="2"/>
            </a:endParaRPr>
          </a:p>
          <a:p>
            <a:pPr lvl="2" eaLnBrk="1" hangingPunct="1">
              <a:buFontTx/>
              <a:buNone/>
            </a:pPr>
            <a:endParaRPr lang="es-ES_tradnl" dirty="0">
              <a:ea typeface="ＭＳ Ｐゴシック" pitchFamily="-105" charset="-128"/>
              <a:sym typeface="Wingdings" pitchFamily="-105" charset="2"/>
            </a:endParaRPr>
          </a:p>
        </p:txBody>
      </p:sp>
      <p:sp>
        <p:nvSpPr>
          <p:cNvPr id="5427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6E13FBC-75F3-EC48-B8AE-1188C43663A4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25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6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58372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38113" y="1481138"/>
            <a:ext cx="8512175" cy="43942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_tradnl">
                <a:ea typeface="ＭＳ Ｐゴシック" pitchFamily="-105" charset="-128"/>
                <a:cs typeface="ＭＳ Ｐゴシック" pitchFamily="-105" charset="-128"/>
              </a:rPr>
              <a:t>Consumo y disipación de calor</a:t>
            </a:r>
          </a:p>
        </p:txBody>
      </p:sp>
      <p:sp>
        <p:nvSpPr>
          <p:cNvPr id="5837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C84B9A-1789-A34F-A1DF-B3CC0A7B058B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26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58373" name="Picture 1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2688" y="2482850"/>
            <a:ext cx="5421312" cy="35163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58374" name="CuadroTexto 5"/>
          <p:cNvSpPr txBox="1">
            <a:spLocks noChangeArrowheads="1"/>
          </p:cNvSpPr>
          <p:nvPr/>
        </p:nvSpPr>
        <p:spPr bwMode="auto">
          <a:xfrm>
            <a:off x="-146050" y="2093913"/>
            <a:ext cx="4195763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>
              <a:buFont typeface="Arial" pitchFamily="-105" charset="0"/>
              <a:buChar char="•"/>
            </a:pPr>
            <a:r>
              <a:rPr lang="es-ES_tradnl" sz="2000" dirty="0">
                <a:solidFill>
                  <a:schemeClr val="tx1"/>
                </a:solidFill>
                <a:latin typeface="Tahoma" pitchFamily="-105" charset="0"/>
              </a:rPr>
              <a:t>De 2 W</a:t>
            </a:r>
            <a:r>
              <a:rPr lang="en-US" sz="2000" dirty="0">
                <a:solidFill>
                  <a:schemeClr val="tx1"/>
                </a:solidFill>
                <a:latin typeface="Tahoma" pitchFamily="-105" charset="0"/>
              </a:rPr>
              <a:t> (i80386) a </a:t>
            </a:r>
            <a:r>
              <a:rPr lang="es-ES_tradnl" sz="2000" dirty="0">
                <a:solidFill>
                  <a:schemeClr val="tx1"/>
                </a:solidFill>
                <a:latin typeface="Tahoma" pitchFamily="-105" charset="0"/>
              </a:rPr>
              <a:t>130 W (</a:t>
            </a:r>
            <a:r>
              <a:rPr lang="en-US" sz="2000" dirty="0">
                <a:solidFill>
                  <a:schemeClr val="tx1"/>
                </a:solidFill>
                <a:latin typeface="Tahoma" pitchFamily="-105" charset="0"/>
              </a:rPr>
              <a:t>3.3 GHz Core i7)</a:t>
            </a:r>
          </a:p>
          <a:p>
            <a:pPr lvl="1">
              <a:buFont typeface="Arial" pitchFamily="-105" charset="0"/>
              <a:buChar char="•"/>
            </a:pPr>
            <a:endParaRPr lang="en-US" sz="2000" dirty="0">
              <a:solidFill>
                <a:schemeClr val="tx1"/>
              </a:solidFill>
              <a:latin typeface="Tahoma" pitchFamily="-105" charset="0"/>
            </a:endParaRPr>
          </a:p>
          <a:p>
            <a:pPr lvl="1">
              <a:buFont typeface="Arial" pitchFamily="-105" charset="0"/>
              <a:buChar char="•"/>
            </a:pPr>
            <a:r>
              <a:rPr lang="es-ES_tradnl" sz="2000" dirty="0">
                <a:solidFill>
                  <a:schemeClr val="tx1"/>
                </a:solidFill>
                <a:latin typeface="Tahoma" pitchFamily="-105" charset="0"/>
              </a:rPr>
              <a:t>El calor debe disiparse </a:t>
            </a:r>
            <a:r>
              <a:rPr lang="en-US" sz="2000" dirty="0">
                <a:solidFill>
                  <a:schemeClr val="tx1"/>
                </a:solidFill>
                <a:latin typeface="Tahoma" pitchFamily="-105" charset="0"/>
              </a:rPr>
              <a:t>en un chip de </a:t>
            </a:r>
            <a:r>
              <a:rPr lang="en-US" sz="2000" dirty="0" smtClean="0">
                <a:solidFill>
                  <a:schemeClr val="tx1"/>
                </a:solidFill>
                <a:latin typeface="Tahoma" pitchFamily="-105" charset="0"/>
              </a:rPr>
              <a:t>1.5x1.5 </a:t>
            </a:r>
            <a:r>
              <a:rPr lang="en-US" sz="2000" dirty="0">
                <a:solidFill>
                  <a:schemeClr val="tx1"/>
                </a:solidFill>
                <a:latin typeface="Tahoma" pitchFamily="-105" charset="0"/>
              </a:rPr>
              <a:t>cm </a:t>
            </a:r>
            <a:r>
              <a:rPr lang="es-ES_tradnl" sz="2000" dirty="0" err="1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</a:t>
            </a:r>
            <a:r>
              <a:rPr lang="es-ES_tradnl" sz="2000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 densidad de potencia muy elevada </a:t>
            </a:r>
          </a:p>
          <a:p>
            <a:pPr lvl="1">
              <a:buFont typeface="Arial" pitchFamily="-105" charset="0"/>
              <a:buChar char="•"/>
            </a:pPr>
            <a:endParaRPr lang="es-ES_tradnl" sz="2000" dirty="0">
              <a:solidFill>
                <a:schemeClr val="tx1"/>
              </a:solidFill>
              <a:latin typeface="Tahoma" pitchFamily="-105" charset="0"/>
              <a:sym typeface="Wingdings" pitchFamily="-105" charset="2"/>
            </a:endParaRPr>
          </a:p>
          <a:p>
            <a:pPr lvl="1">
              <a:buFont typeface="Arial" pitchFamily="-105" charset="0"/>
              <a:buChar char="•"/>
            </a:pPr>
            <a:r>
              <a:rPr lang="es-ES_tradnl" sz="2000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Límite de lo que puede refrigerarse por aire</a:t>
            </a:r>
          </a:p>
          <a:p>
            <a:pPr lvl="1">
              <a:buFont typeface="Arial" pitchFamily="-105" charset="0"/>
              <a:buChar char="•"/>
            </a:pPr>
            <a:endParaRPr lang="es-ES_tradnl" sz="2000" dirty="0">
              <a:solidFill>
                <a:schemeClr val="tx1"/>
              </a:solidFill>
              <a:latin typeface="Tahoma" pitchFamily="-105" charset="0"/>
              <a:sym typeface="Wingdings" pitchFamily="-105" charset="2"/>
            </a:endParaRPr>
          </a:p>
          <a:p>
            <a:pPr lvl="1">
              <a:buFont typeface="Arial" pitchFamily="-105" charset="0"/>
              <a:buChar char="•"/>
            </a:pPr>
            <a:r>
              <a:rPr lang="es-ES_tradnl" sz="2000" dirty="0" smtClean="0">
                <a:solidFill>
                  <a:schemeClr val="tx1"/>
                </a:solidFill>
                <a:latin typeface="Tahoma" pitchFamily="-105" charset="0"/>
              </a:rPr>
              <a:t>Alimentación del </a:t>
            </a:r>
            <a:r>
              <a:rPr lang="es-ES_tradnl" sz="2000" dirty="0">
                <a:solidFill>
                  <a:schemeClr val="tx1"/>
                </a:solidFill>
                <a:latin typeface="Tahoma" pitchFamily="-105" charset="0"/>
              </a:rPr>
              <a:t>procesador:</a:t>
            </a:r>
          </a:p>
          <a:p>
            <a:pPr lvl="1"/>
            <a:r>
              <a:rPr lang="es-ES_tradnl" sz="1800" dirty="0">
                <a:solidFill>
                  <a:schemeClr val="tx1"/>
                </a:solidFill>
                <a:latin typeface="Tahoma" pitchFamily="-105" charset="0"/>
                <a:sym typeface="Wingdings" pitchFamily="-105" charset="2"/>
              </a:rPr>
              <a:t></a:t>
            </a:r>
            <a:r>
              <a:rPr lang="es-ES_tradnl" sz="1800" dirty="0">
                <a:solidFill>
                  <a:schemeClr val="tx1"/>
                </a:solidFill>
                <a:latin typeface="Tahoma" pitchFamily="-105" charset="0"/>
              </a:rPr>
              <a:t>130 W a 1.1 V son más de 118A!</a:t>
            </a:r>
          </a:p>
          <a:p>
            <a:pPr lvl="1">
              <a:buFont typeface="Arial" pitchFamily="-105" charset="0"/>
              <a:buChar char="•"/>
            </a:pPr>
            <a:endParaRPr lang="en-US" sz="2000" dirty="0">
              <a:latin typeface="Tahoma" pitchFamily="-105" charset="0"/>
            </a:endParaRPr>
          </a:p>
          <a:p>
            <a:pPr lvl="1">
              <a:buFont typeface="Arial" pitchFamily="-105" charset="0"/>
              <a:buChar char="•"/>
            </a:pPr>
            <a:endParaRPr lang="en-US" sz="2000" dirty="0">
              <a:latin typeface="Tahoma" pitchFamily="-105" charset="0"/>
            </a:endParaRPr>
          </a:p>
          <a:p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Dark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Silicon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73038" y="1638300"/>
            <a:ext cx="8728075" cy="4394200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>
                <a:ea typeface="ＭＳ Ｐゴシック" pitchFamily="-105" charset="-128"/>
              </a:rPr>
              <a:t>El </a:t>
            </a:r>
            <a:r>
              <a:rPr lang="es-ES" u="sng" dirty="0" err="1">
                <a:hlinkClick r:id="rId3"/>
              </a:rPr>
              <a:t>thermal</a:t>
            </a:r>
            <a:r>
              <a:rPr lang="es-ES" u="sng" dirty="0">
                <a:hlinkClick r:id="rId3"/>
              </a:rPr>
              <a:t> </a:t>
            </a:r>
            <a:r>
              <a:rPr lang="es-ES" u="sng" dirty="0" err="1">
                <a:hlinkClick r:id="rId3"/>
              </a:rPr>
              <a:t>design</a:t>
            </a:r>
            <a:r>
              <a:rPr lang="es-ES" u="sng" dirty="0">
                <a:hlinkClick r:id="rId3"/>
              </a:rPr>
              <a:t> </a:t>
            </a:r>
            <a:r>
              <a:rPr lang="es-ES" u="sng" dirty="0" err="1">
                <a:hlinkClick r:id="rId3"/>
              </a:rPr>
              <a:t>power</a:t>
            </a:r>
            <a:r>
              <a:rPr lang="es-ES" dirty="0"/>
              <a:t> (TDP</a:t>
            </a:r>
            <a:r>
              <a:rPr lang="es-ES" dirty="0" smtClean="0"/>
              <a:t>) determina la máxima densidad de potencia que puede soportar mi chip</a:t>
            </a:r>
          </a:p>
          <a:p>
            <a:pPr lvl="1"/>
            <a:r>
              <a:rPr lang="es-ES" dirty="0" smtClean="0"/>
              <a:t>Tiene en cuenta la refrigeración, encapsulado (socket), temperatura nominal, </a:t>
            </a:r>
            <a:r>
              <a:rPr lang="es-ES" dirty="0" err="1" smtClean="0"/>
              <a:t>etc</a:t>
            </a:r>
            <a:endParaRPr lang="es-ES" dirty="0" smtClean="0"/>
          </a:p>
          <a:p>
            <a:r>
              <a:rPr lang="es-ES" dirty="0" smtClean="0"/>
              <a:t>Los procesadores modernos no pueden tener todos los componentes trabajando a la potencia nominal sin sobrepasar el TDP</a:t>
            </a:r>
          </a:p>
          <a:p>
            <a:pPr lvl="1"/>
            <a:r>
              <a:rPr lang="es-ES" dirty="0" err="1" smtClean="0"/>
              <a:t>Dark</a:t>
            </a:r>
            <a:r>
              <a:rPr lang="es-ES" dirty="0" smtClean="0"/>
              <a:t> </a:t>
            </a:r>
            <a:r>
              <a:rPr lang="es-ES" dirty="0" err="1" smtClean="0"/>
              <a:t>silicon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El final del “</a:t>
            </a:r>
            <a:r>
              <a:rPr lang="es-ES" dirty="0" err="1" smtClean="0">
                <a:sym typeface="Wingdings" panose="05000000000000000000" pitchFamily="2" charset="2"/>
              </a:rPr>
              <a:t>Multicore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Scaling</a:t>
            </a:r>
            <a:r>
              <a:rPr lang="es-ES" dirty="0" smtClean="0">
                <a:sym typeface="Wingdings" panose="05000000000000000000" pitchFamily="2" charset="2"/>
              </a:rPr>
              <a:t>”</a:t>
            </a:r>
            <a:endParaRPr lang="es-ES" dirty="0" smtClean="0"/>
          </a:p>
        </p:txBody>
      </p:sp>
      <p:sp>
        <p:nvSpPr>
          <p:cNvPr id="6041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CC8E3D-9B0F-EF40-B753-5846256B1EDE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27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8138" y="1693863"/>
            <a:ext cx="8256587" cy="4348162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Existe un límite superior de las prestaciones de un sistema 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monoprocesador 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s-ES" dirty="0">
                <a:sym typeface="Wingdings" pitchFamily="-105" charset="2"/>
              </a:rPr>
              <a:t></a:t>
            </a:r>
            <a:r>
              <a:rPr lang="es-ES" dirty="0"/>
              <a:t>La frecuencia de reloj no puede crecer indefinidamente.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s-ES" dirty="0">
                <a:sym typeface="Wingdings" pitchFamily="-105" charset="2"/>
              </a:rPr>
              <a:t></a:t>
            </a:r>
            <a:r>
              <a:rPr lang="es-ES" dirty="0"/>
              <a:t>Problemas de consumo, disipación de potencia.</a:t>
            </a:r>
          </a:p>
        </p:txBody>
      </p:sp>
      <p:sp>
        <p:nvSpPr>
          <p:cNvPr id="6246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C9FE87-F357-0C4D-98B4-0C421A83A19D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28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¿Por qué altas potencias de cálculo?</a:t>
            </a:r>
          </a:p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Estudio de fenómenos reales</a:t>
            </a:r>
          </a:p>
          <a:p>
            <a:pPr lvl="1" eaLnBrk="1" hangingPunct="1"/>
            <a:r>
              <a:rPr lang="es-ES" dirty="0"/>
              <a:t>Caros: naves espaciales, aviones de </a:t>
            </a:r>
            <a:r>
              <a:rPr lang="es-ES" dirty="0" smtClean="0"/>
              <a:t>combate</a:t>
            </a:r>
            <a:endParaRPr lang="es-ES" dirty="0"/>
          </a:p>
          <a:p>
            <a:pPr lvl="1" eaLnBrk="1" hangingPunct="1"/>
            <a:r>
              <a:rPr lang="es-ES" dirty="0"/>
              <a:t>Complejos: estela de aeronaves</a:t>
            </a:r>
          </a:p>
          <a:p>
            <a:pPr lvl="1" eaLnBrk="1" hangingPunct="1"/>
            <a:r>
              <a:rPr lang="es-ES" dirty="0"/>
              <a:t>Lentos: evolución del clima o de las galaxias</a:t>
            </a:r>
          </a:p>
          <a:p>
            <a:pPr lvl="1" eaLnBrk="1" hangingPunct="1"/>
            <a:r>
              <a:rPr lang="es-ES" dirty="0"/>
              <a:t>Peligrosos: efectos de pruebas nucleares, fármacos</a:t>
            </a:r>
          </a:p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Aumentar la precisión de aplicaciones.</a:t>
            </a:r>
          </a:p>
          <a:p>
            <a:pPr lvl="1" eaLnBrk="1" hangingPunct="1"/>
            <a:r>
              <a:rPr lang="es-ES" dirty="0"/>
              <a:t>Ej.: </a:t>
            </a:r>
            <a:r>
              <a:rPr lang="es-ES" dirty="0" smtClean="0"/>
              <a:t>Predicción del tiempo </a:t>
            </a:r>
            <a:r>
              <a:rPr lang="es-ES" dirty="0" smtClean="0">
                <a:sym typeface="Wingdings" pitchFamily="-105" charset="2"/>
              </a:rPr>
              <a:t> </a:t>
            </a:r>
            <a:r>
              <a:rPr lang="es-ES" dirty="0" smtClean="0"/>
              <a:t>O(n</a:t>
            </a:r>
            <a:r>
              <a:rPr lang="es-ES" baseline="30000" dirty="0" smtClean="0"/>
              <a:t>3</a:t>
            </a:r>
            <a:r>
              <a:rPr lang="es-ES" dirty="0"/>
              <a:t>). Duplicar </a:t>
            </a:r>
            <a:r>
              <a:rPr lang="es-ES" dirty="0" smtClean="0"/>
              <a:t>n </a:t>
            </a:r>
            <a:r>
              <a:rPr lang="es-ES" dirty="0" smtClean="0">
                <a:sym typeface="Wingdings" pitchFamily="-105" charset="2"/>
              </a:rPr>
              <a:t> 8X complejidad</a:t>
            </a:r>
          </a:p>
          <a:p>
            <a:r>
              <a:rPr lang="es-ES" dirty="0" smtClean="0">
                <a:sym typeface="Wingdings" pitchFamily="-105" charset="2"/>
              </a:rPr>
              <a:t>Dar servicio a una gran cantidad de usuarios</a:t>
            </a:r>
          </a:p>
          <a:p>
            <a:pPr lvl="1"/>
            <a:r>
              <a:rPr lang="es-ES" dirty="0" smtClean="0">
                <a:sym typeface="Wingdings" pitchFamily="-105" charset="2"/>
              </a:rPr>
              <a:t>Servidores para motores de búsqueda, servicios </a:t>
            </a:r>
            <a:r>
              <a:rPr lang="es-ES" dirty="0" err="1" smtClean="0">
                <a:sym typeface="Wingdings" pitchFamily="-105" charset="2"/>
              </a:rPr>
              <a:t>cloud</a:t>
            </a:r>
            <a:r>
              <a:rPr lang="es-ES" dirty="0" smtClean="0">
                <a:sym typeface="Wingdings" pitchFamily="-105" charset="2"/>
              </a:rPr>
              <a:t>, …</a:t>
            </a:r>
            <a:endParaRPr lang="es-ES" dirty="0"/>
          </a:p>
        </p:txBody>
      </p:sp>
      <p:sp>
        <p:nvSpPr>
          <p:cNvPr id="6451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80544F-F53A-304A-BCF0-B7A2345B17A1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29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Presentación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2423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Temario</a:t>
            </a:r>
          </a:p>
          <a:p>
            <a:pPr>
              <a:buFontTx/>
              <a:buNone/>
            </a:pP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  <a:p>
            <a:pPr marL="914400" lvl="1" indent="-457200">
              <a:buFont typeface="Tahoma" pitchFamily="-105" charset="0"/>
              <a:buAutoNum type="arabicPeriod"/>
            </a:pPr>
            <a:r>
              <a:rPr lang="es-ES" dirty="0" smtClean="0"/>
              <a:t>Introducción a los </a:t>
            </a:r>
            <a:r>
              <a:rPr lang="es-ES" dirty="0" err="1" smtClean="0"/>
              <a:t>clústers</a:t>
            </a:r>
            <a:endParaRPr lang="es-ES" dirty="0" smtClean="0"/>
          </a:p>
          <a:p>
            <a:pPr marL="914400" lvl="1" indent="-457200">
              <a:buFont typeface="Tahoma" pitchFamily="-105" charset="0"/>
              <a:buAutoNum type="arabicPeriod"/>
            </a:pPr>
            <a:r>
              <a:rPr lang="es-ES" dirty="0" smtClean="0"/>
              <a:t>Infraestructura de sistema</a:t>
            </a:r>
          </a:p>
          <a:p>
            <a:pPr marL="914400" lvl="1" indent="-457200">
              <a:buFont typeface="Tahoma" pitchFamily="-105" charset="0"/>
              <a:buAutoNum type="arabicPeriod"/>
            </a:pPr>
            <a:r>
              <a:rPr lang="es-ES" dirty="0"/>
              <a:t>Configuración de </a:t>
            </a:r>
            <a:r>
              <a:rPr lang="es-ES" dirty="0" err="1" smtClean="0"/>
              <a:t>clústers</a:t>
            </a:r>
            <a:endParaRPr lang="es-ES" dirty="0" smtClean="0"/>
          </a:p>
          <a:p>
            <a:pPr marL="914400" lvl="1" indent="-457200">
              <a:buFont typeface="Tahoma" pitchFamily="-105" charset="0"/>
              <a:buAutoNum type="arabicPeriod"/>
            </a:pPr>
            <a:r>
              <a:rPr lang="es-ES" dirty="0" smtClean="0"/>
              <a:t>Ejecución y despliegue de aplicaciones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s-ES" dirty="0"/>
              <a:t>Sistemas de almacenamiento.</a:t>
            </a:r>
          </a:p>
          <a:p>
            <a:pPr marL="914400" lvl="1" indent="-457200">
              <a:buFont typeface="Tahoma" pitchFamily="-105" charset="0"/>
              <a:buAutoNum type="arabicPeriod" startAt="6"/>
            </a:pPr>
            <a:r>
              <a:rPr lang="es-ES" dirty="0" smtClean="0"/>
              <a:t>Especializaciones</a:t>
            </a:r>
            <a:endParaRPr lang="es-ES_tradnl" dirty="0"/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2150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AE0C61-3634-9541-AA26-39D9D94430C0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8138" y="1693863"/>
            <a:ext cx="8256587" cy="4348162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¿Solución a altas demandas de potencia de cálculo?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 smtClean="0"/>
              <a:t>Hasta 2004, explotación del </a:t>
            </a:r>
            <a:r>
              <a:rPr lang="es-ES" i="1" dirty="0" smtClean="0"/>
              <a:t>ILP (</a:t>
            </a:r>
            <a:r>
              <a:rPr lang="es-ES" i="1" dirty="0" err="1" smtClean="0"/>
              <a:t>Instruction</a:t>
            </a:r>
            <a:r>
              <a:rPr lang="es-ES" i="1" dirty="0" smtClean="0"/>
              <a:t> </a:t>
            </a:r>
            <a:r>
              <a:rPr lang="es-ES" i="1" dirty="0" err="1" smtClean="0"/>
              <a:t>Level</a:t>
            </a:r>
            <a:r>
              <a:rPr lang="es-ES" i="1" dirty="0" smtClean="0"/>
              <a:t> </a:t>
            </a:r>
            <a:r>
              <a:rPr lang="es-ES" i="1" dirty="0" err="1" smtClean="0"/>
              <a:t>Parallelism</a:t>
            </a:r>
            <a:r>
              <a:rPr lang="es-ES" i="1" dirty="0" smtClean="0"/>
              <a:t>):</a:t>
            </a:r>
          </a:p>
          <a:p>
            <a:pPr lvl="2" eaLnBrk="1" hangingPunct="1">
              <a:lnSpc>
                <a:spcPct val="90000"/>
              </a:lnSpc>
            </a:pPr>
            <a:r>
              <a:rPr lang="es-ES" dirty="0" smtClean="0">
                <a:ea typeface="ＭＳ Ｐゴシック" pitchFamily="-105" charset="-128"/>
              </a:rPr>
              <a:t>Ejecutar en paralelo instrucciones independientes de un programa</a:t>
            </a:r>
          </a:p>
          <a:p>
            <a:pPr eaLnBrk="1" hangingPunct="1">
              <a:lnSpc>
                <a:spcPct val="90000"/>
              </a:lnSpc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Hay otros tipos de paralelismo: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 smtClean="0"/>
              <a:t>DLP (Data </a:t>
            </a:r>
            <a:r>
              <a:rPr lang="es-ES" dirty="0" err="1" smtClean="0"/>
              <a:t>Level</a:t>
            </a:r>
            <a:r>
              <a:rPr lang="es-ES" dirty="0" smtClean="0"/>
              <a:t> </a:t>
            </a:r>
            <a:r>
              <a:rPr lang="es-ES" dirty="0" err="1" smtClean="0"/>
              <a:t>Paralelism</a:t>
            </a:r>
            <a:r>
              <a:rPr lang="es-ES" dirty="0" smtClean="0"/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es-ES" dirty="0" smtClean="0">
                <a:ea typeface="ＭＳ Ｐゴシック" pitchFamily="-105" charset="-128"/>
              </a:rPr>
              <a:t>Hay varios datos que se pueden procesar simultáneamente.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 smtClean="0"/>
              <a:t>TLP (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</a:t>
            </a:r>
            <a:r>
              <a:rPr lang="es-ES" dirty="0" err="1" smtClean="0"/>
              <a:t>Paralelism</a:t>
            </a:r>
            <a:r>
              <a:rPr lang="es-ES" dirty="0" smtClean="0"/>
              <a:t>) </a:t>
            </a:r>
          </a:p>
          <a:p>
            <a:pPr lvl="2" eaLnBrk="1" hangingPunct="1">
              <a:lnSpc>
                <a:spcPct val="90000"/>
              </a:lnSpc>
            </a:pPr>
            <a:r>
              <a:rPr lang="es-ES" dirty="0" smtClean="0">
                <a:ea typeface="ＭＳ Ｐゴシック" pitchFamily="-105" charset="-128"/>
              </a:rPr>
              <a:t>Hay varias tareas que se pueden ejecutar simultáneamente.</a:t>
            </a:r>
          </a:p>
          <a:p>
            <a:pPr lvl="2" eaLnBrk="1" hangingPunct="1">
              <a:lnSpc>
                <a:spcPct val="90000"/>
              </a:lnSpc>
            </a:pPr>
            <a:r>
              <a:rPr lang="es-ES" dirty="0" smtClean="0">
                <a:ea typeface="ＭＳ Ｐゴシック" pitchFamily="-105" charset="-128"/>
              </a:rPr>
              <a:t>Caso particular. </a:t>
            </a:r>
            <a:r>
              <a:rPr lang="es-ES" dirty="0" err="1" smtClean="0">
                <a:ea typeface="ＭＳ Ｐゴシック" pitchFamily="-105" charset="-128"/>
              </a:rPr>
              <a:t>Request-Level</a:t>
            </a:r>
            <a:r>
              <a:rPr lang="es-ES" dirty="0" smtClean="0">
                <a:ea typeface="ＭＳ Ｐゴシック" pitchFamily="-105" charset="-128"/>
              </a:rPr>
              <a:t> </a:t>
            </a:r>
            <a:r>
              <a:rPr lang="es-ES" dirty="0" err="1" smtClean="0">
                <a:ea typeface="ＭＳ Ｐゴシック" pitchFamily="-105" charset="-128"/>
              </a:rPr>
              <a:t>Paralelism</a:t>
            </a:r>
            <a:r>
              <a:rPr lang="es-ES" dirty="0" smtClean="0">
                <a:ea typeface="ＭＳ Ｐゴシック" pitchFamily="-105" charset="-128"/>
              </a:rPr>
              <a:t>: Tareas muy desacopladas</a:t>
            </a:r>
          </a:p>
        </p:txBody>
      </p:sp>
      <p:sp>
        <p:nvSpPr>
          <p:cNvPr id="6656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007D88-5E60-AE42-957D-4F8EC3AE8E80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30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6861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8138" y="1693863"/>
            <a:ext cx="8256587" cy="4348162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Arquitecturas Paralelas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 smtClean="0"/>
              <a:t>Compuestas de varios elementos de proceso que trabajan en paralelo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 smtClean="0"/>
              <a:t>Sistemas multiprocesadores:</a:t>
            </a:r>
          </a:p>
          <a:p>
            <a:pPr lvl="2" eaLnBrk="1" hangingPunct="1">
              <a:lnSpc>
                <a:spcPct val="90000"/>
              </a:lnSpc>
            </a:pPr>
            <a:r>
              <a:rPr lang="es-ES" dirty="0" smtClean="0">
                <a:ea typeface="ＭＳ Ｐゴシック" pitchFamily="-105" charset="-128"/>
              </a:rPr>
              <a:t>Varios nodos, cada uno con un procesador</a:t>
            </a:r>
          </a:p>
          <a:p>
            <a:pPr lvl="2" eaLnBrk="1" hangingPunct="1">
              <a:lnSpc>
                <a:spcPct val="90000"/>
              </a:lnSpc>
            </a:pPr>
            <a:r>
              <a:rPr lang="es-ES" dirty="0" smtClean="0">
                <a:ea typeface="ＭＳ Ｐゴシック" pitchFamily="-105" charset="-128"/>
              </a:rPr>
              <a:t>Uno o varios nodos, cada uno con múltiples procesadores</a:t>
            </a:r>
          </a:p>
          <a:p>
            <a:pPr lvl="2" eaLnBrk="1" hangingPunct="1">
              <a:lnSpc>
                <a:spcPct val="90000"/>
              </a:lnSpc>
            </a:pPr>
            <a:r>
              <a:rPr lang="es-ES" dirty="0" smtClean="0">
                <a:ea typeface="ＭＳ Ｐゴシック" pitchFamily="-105" charset="-128"/>
              </a:rPr>
              <a:t>Uno o varios nodos, cada uno con múltiples procesadores, cada procesador con múltiples núcleos (</a:t>
            </a:r>
            <a:r>
              <a:rPr lang="es-ES" i="1" dirty="0" smtClean="0">
                <a:ea typeface="ＭＳ Ｐゴシック" pitchFamily="-105" charset="-128"/>
              </a:rPr>
              <a:t>multicore, CMPs)</a:t>
            </a:r>
          </a:p>
          <a:p>
            <a:pPr lvl="3" eaLnBrk="1" hangingPunct="1">
              <a:lnSpc>
                <a:spcPct val="90000"/>
              </a:lnSpc>
            </a:pPr>
            <a:r>
              <a:rPr lang="es-ES" dirty="0" smtClean="0">
                <a:ea typeface="ＭＳ Ｐゴシック" pitchFamily="-105" charset="-128"/>
              </a:rPr>
              <a:t>Caso particular. </a:t>
            </a:r>
            <a:r>
              <a:rPr lang="es-ES" dirty="0" err="1" smtClean="0">
                <a:ea typeface="ＭＳ Ｐゴシック" pitchFamily="-105" charset="-128"/>
              </a:rPr>
              <a:t>Graphics</a:t>
            </a:r>
            <a:r>
              <a:rPr lang="es-ES" dirty="0" smtClean="0">
                <a:ea typeface="ＭＳ Ｐゴシック" pitchFamily="-105" charset="-128"/>
              </a:rPr>
              <a:t> </a:t>
            </a:r>
            <a:r>
              <a:rPr lang="es-ES" dirty="0" err="1" smtClean="0">
                <a:ea typeface="ＭＳ Ｐゴシック" pitchFamily="-105" charset="-128"/>
              </a:rPr>
              <a:t>Processing</a:t>
            </a:r>
            <a:r>
              <a:rPr lang="es-ES" dirty="0" smtClean="0">
                <a:ea typeface="ＭＳ Ｐゴシック" pitchFamily="-105" charset="-128"/>
              </a:rPr>
              <a:t> Units (GPUs) diseñadas específicamente para explotar DLP.</a:t>
            </a:r>
          </a:p>
        </p:txBody>
      </p:sp>
      <p:sp>
        <p:nvSpPr>
          <p:cNvPr id="6861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34694E-D84F-CF44-BD44-39B56F8CCC51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31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Sistema multiprocesador: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Compuesto por dos o más procesadores iguales.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Que cooperan en la ejecución de una aplicación.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Bajo el control de un mismo sistema operativo.</a:t>
            </a:r>
          </a:p>
          <a:p>
            <a:pPr eaLnBrk="1" hangingPunct="1">
              <a:lnSpc>
                <a:spcPct val="90000"/>
              </a:lnSpc>
            </a:pP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Aplicación: compuesta de varias tareas.</a:t>
            </a:r>
          </a:p>
          <a:p>
            <a:pPr eaLnBrk="1" hangingPunct="1">
              <a:lnSpc>
                <a:spcPct val="90000"/>
              </a:lnSpc>
            </a:pP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Las tareas pueden ser independientes o estar relacionadas: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Necesidad de comunicación y sincronización.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Grano (fino/grueso): </a:t>
            </a:r>
            <a:r>
              <a:rPr lang="es-ES" dirty="0" smtClean="0"/>
              <a:t>cantidad de cálculo </a:t>
            </a:r>
            <a:r>
              <a:rPr lang="es-ES" dirty="0"/>
              <a:t>realizado por operación de comunicación.</a:t>
            </a:r>
          </a:p>
        </p:txBody>
      </p:sp>
      <p:sp>
        <p:nvSpPr>
          <p:cNvPr id="7065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D73F53E-3F93-B44F-8C04-B252FCA467BA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32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7896225" cy="4378325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s-ES" sz="2200" dirty="0">
                <a:ea typeface="ＭＳ Ｐゴシック" pitchFamily="-105" charset="-128"/>
                <a:cs typeface="ＭＳ Ｐゴシック" pitchFamily="-105" charset="-128"/>
              </a:rPr>
              <a:t>Clasificación de los sistemas </a:t>
            </a:r>
            <a:r>
              <a:rPr lang="es-ES" sz="2200" dirty="0" smtClean="0">
                <a:ea typeface="ＭＳ Ｐゴシック" pitchFamily="-105" charset="-128"/>
                <a:cs typeface="ＭＳ Ｐゴシック" pitchFamily="-105" charset="-128"/>
              </a:rPr>
              <a:t>multiprocesadores (</a:t>
            </a:r>
            <a:r>
              <a:rPr lang="es-ES" sz="2200" dirty="0" err="1" smtClean="0">
                <a:ea typeface="ＭＳ Ｐゴシック" pitchFamily="-105" charset="-128"/>
                <a:cs typeface="ＭＳ Ｐゴシック" pitchFamily="-105" charset="-128"/>
              </a:rPr>
              <a:t>MPs</a:t>
            </a:r>
            <a:r>
              <a:rPr lang="es-ES" sz="2200" dirty="0" smtClean="0">
                <a:ea typeface="ＭＳ Ｐゴシック" pitchFamily="-105" charset="-128"/>
                <a:cs typeface="ＭＳ Ｐゴシック" pitchFamily="-105" charset="-128"/>
              </a:rPr>
              <a:t>):</a:t>
            </a:r>
            <a:endParaRPr lang="es-ES" sz="2200" dirty="0">
              <a:ea typeface="ＭＳ Ｐゴシック" pitchFamily="-105" charset="-128"/>
              <a:cs typeface="ＭＳ Ｐゴシック" pitchFamily="-105" charset="-128"/>
            </a:endParaRPr>
          </a:p>
          <a:p>
            <a:pPr lvl="1" eaLnBrk="1" hangingPunct="1"/>
            <a:r>
              <a:rPr lang="es-ES" sz="2000" dirty="0"/>
              <a:t>Según el mecanismo de comunicación: </a:t>
            </a:r>
          </a:p>
          <a:p>
            <a:pPr lvl="2" eaLnBrk="1" hangingPunct="1"/>
            <a:r>
              <a:rPr lang="es-ES" sz="1800" dirty="0">
                <a:ea typeface="ＭＳ Ｐゴシック" pitchFamily="-105" charset="-128"/>
              </a:rPr>
              <a:t>Variables compartidas vs. paso de mensajes.</a:t>
            </a:r>
          </a:p>
          <a:p>
            <a:pPr lvl="1" eaLnBrk="1" hangingPunct="1"/>
            <a:r>
              <a:rPr lang="es-ES" sz="2000" dirty="0"/>
              <a:t>Según la arquitectura de la memoria:</a:t>
            </a:r>
          </a:p>
          <a:p>
            <a:pPr lvl="2" eaLnBrk="1" hangingPunct="1"/>
            <a:r>
              <a:rPr lang="es-ES" sz="1800" dirty="0">
                <a:ea typeface="ＭＳ Ｐゴシック" pitchFamily="-105" charset="-128"/>
              </a:rPr>
              <a:t>Memoria compartida vs. memoria distribuida.</a:t>
            </a:r>
          </a:p>
          <a:p>
            <a:pPr eaLnBrk="1" hangingPunct="1"/>
            <a:r>
              <a:rPr lang="es-ES" sz="2200" dirty="0">
                <a:ea typeface="ＭＳ Ｐゴシック" pitchFamily="-105" charset="-128"/>
                <a:cs typeface="ＭＳ Ｐゴシック" pitchFamily="-105" charset="-128"/>
              </a:rPr>
              <a:t>Tres sistemas:</a:t>
            </a:r>
          </a:p>
          <a:p>
            <a:pPr lvl="1" eaLnBrk="1" hangingPunct="1"/>
            <a:r>
              <a:rPr lang="es-ES" sz="2000" dirty="0" smtClean="0"/>
              <a:t>Variables </a:t>
            </a:r>
            <a:r>
              <a:rPr lang="es-ES" sz="2000" dirty="0"/>
              <a:t>compartidas+memoria compartida: </a:t>
            </a:r>
          </a:p>
          <a:p>
            <a:pPr lvl="2" eaLnBrk="1" hangingPunct="1"/>
            <a:r>
              <a:rPr lang="es-ES" sz="1800" dirty="0">
                <a:ea typeface="ＭＳ Ｐゴシック" pitchFamily="-105" charset="-128"/>
              </a:rPr>
              <a:t>MPs de memoria compartida centralizada.</a:t>
            </a:r>
          </a:p>
          <a:p>
            <a:pPr lvl="1" eaLnBrk="1" hangingPunct="1"/>
            <a:r>
              <a:rPr lang="es-ES" sz="2000" dirty="0"/>
              <a:t>Paso de mensajes+memoria distribuida:</a:t>
            </a:r>
          </a:p>
          <a:p>
            <a:pPr lvl="2" eaLnBrk="1" hangingPunct="1"/>
            <a:r>
              <a:rPr lang="es-ES" sz="1800" dirty="0">
                <a:ea typeface="ＭＳ Ｐゴシック" pitchFamily="-105" charset="-128"/>
              </a:rPr>
              <a:t>Multicomputadores </a:t>
            </a:r>
            <a:r>
              <a:rPr lang="es-ES_tradnl" sz="1800" dirty="0">
                <a:ea typeface="ＭＳ Ｐゴシック" pitchFamily="-105" charset="-128"/>
              </a:rPr>
              <a:t>y </a:t>
            </a:r>
            <a:r>
              <a:rPr lang="es-ES_tradnl" sz="1800" b="1" dirty="0" err="1" smtClean="0">
                <a:ea typeface="ＭＳ Ｐゴシック" pitchFamily="-105" charset="-128"/>
              </a:rPr>
              <a:t>clústers</a:t>
            </a:r>
            <a:r>
              <a:rPr lang="es-ES_tradnl" sz="1800" dirty="0">
                <a:ea typeface="ＭＳ Ｐゴシック" pitchFamily="-105" charset="-128"/>
              </a:rPr>
              <a:t>.</a:t>
            </a:r>
            <a:endParaRPr lang="es-ES" sz="1800" dirty="0">
              <a:ea typeface="ＭＳ Ｐゴシック" pitchFamily="-105" charset="-128"/>
            </a:endParaRPr>
          </a:p>
          <a:p>
            <a:pPr lvl="1" eaLnBrk="1" hangingPunct="1"/>
            <a:r>
              <a:rPr lang="es-ES" sz="2000" dirty="0" smtClean="0"/>
              <a:t>Variables </a:t>
            </a:r>
            <a:r>
              <a:rPr lang="es-ES" sz="2000" dirty="0"/>
              <a:t>compartidas+memoria distribuida:</a:t>
            </a:r>
          </a:p>
          <a:p>
            <a:pPr lvl="2" eaLnBrk="1" hangingPunct="1"/>
            <a:r>
              <a:rPr lang="es-ES" sz="1800" dirty="0">
                <a:ea typeface="ＭＳ Ｐゴシック" pitchFamily="-105" charset="-128"/>
              </a:rPr>
              <a:t>MPs de memoria compartida distribuida.</a:t>
            </a:r>
          </a:p>
        </p:txBody>
      </p:sp>
      <p:sp>
        <p:nvSpPr>
          <p:cNvPr id="7270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7529D0-93E6-2443-9B00-CBB0C92AB5F1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33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475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7896225" cy="43783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Antecedente histórico</a:t>
            </a:r>
            <a:r>
              <a:rPr lang="es-ES" dirty="0" smtClean="0">
                <a:ea typeface="ＭＳ Ｐゴシック" pitchFamily="-105" charset="-128"/>
                <a:sym typeface="Wingdings" pitchFamily="-105" charset="2"/>
              </a:rPr>
              <a:t> de los </a:t>
            </a:r>
            <a:r>
              <a:rPr lang="es-ES" dirty="0" err="1" smtClean="0">
                <a:ea typeface="ＭＳ Ｐゴシック" pitchFamily="-105" charset="-128"/>
                <a:sym typeface="Wingdings" pitchFamily="-105" charset="2"/>
              </a:rPr>
              <a:t>clústers</a:t>
            </a:r>
            <a:r>
              <a:rPr lang="es-ES" dirty="0" smtClean="0">
                <a:ea typeface="ＭＳ Ｐゴシック" pitchFamily="-105" charset="-128"/>
                <a:sym typeface="Wingdings" pitchFamily="-105" charset="2"/>
              </a:rPr>
              <a:t>  </a:t>
            </a:r>
            <a:r>
              <a:rPr lang="es-ES" dirty="0" err="1" smtClean="0">
                <a:ea typeface="ＭＳ Ｐゴシック" pitchFamily="-105" charset="-128"/>
                <a:sym typeface="Wingdings" pitchFamily="-105" charset="2"/>
              </a:rPr>
              <a:t>NOWs</a:t>
            </a: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Network 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of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Workstations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(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NOWs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):</a:t>
            </a:r>
          </a:p>
          <a:p>
            <a:pPr lvl="1" eaLnBrk="1" hangingPunct="1"/>
            <a:r>
              <a:rPr lang="es-ES" dirty="0"/>
              <a:t>Conjunto de PCs conectados en red (Ethernet).</a:t>
            </a:r>
          </a:p>
          <a:p>
            <a:pPr lvl="1" eaLnBrk="1" hangingPunct="1"/>
            <a:r>
              <a:rPr lang="es-ES" dirty="0"/>
              <a:t>Geográficamente </a:t>
            </a:r>
            <a:r>
              <a:rPr lang="es-ES" dirty="0" smtClean="0"/>
              <a:t>dispersos (distancia &lt; 1 Km).</a:t>
            </a:r>
            <a:endParaRPr lang="es-ES" dirty="0"/>
          </a:p>
          <a:p>
            <a:pPr lvl="1" eaLnBrk="1" hangingPunct="1"/>
            <a:r>
              <a:rPr lang="es-ES" dirty="0"/>
              <a:t>Habitualmente realizando tareas interactivas que utilizan poco el procesador o incluso desatendidos.</a:t>
            </a:r>
          </a:p>
          <a:p>
            <a:pPr lvl="1" eaLnBrk="1" hangingPunct="1"/>
            <a:r>
              <a:rPr lang="es-ES" i="1" dirty="0"/>
              <a:t>Idea</a:t>
            </a:r>
            <a:r>
              <a:rPr lang="es-ES" dirty="0"/>
              <a:t>: Utilizarlo como un </a:t>
            </a:r>
            <a:r>
              <a:rPr lang="es-ES" dirty="0" err="1"/>
              <a:t>multicomputador</a:t>
            </a:r>
            <a:r>
              <a:rPr lang="es-ES" dirty="0"/>
              <a:t>.</a:t>
            </a:r>
          </a:p>
          <a:p>
            <a:pPr lvl="2" eaLnBrk="1" hangingPunct="1"/>
            <a:r>
              <a:rPr lang="es-ES" dirty="0">
                <a:ea typeface="ＭＳ Ｐゴシック" pitchFamily="-105" charset="-128"/>
              </a:rPr>
              <a:t>Bajo coste, pero comunicaciones de bajas prestaciones.</a:t>
            </a:r>
          </a:p>
          <a:p>
            <a:pPr lvl="2" eaLnBrk="1" hangingPunct="1">
              <a:buFontTx/>
              <a:buNone/>
            </a:pPr>
            <a:r>
              <a:rPr lang="es-ES" dirty="0">
                <a:ea typeface="ＭＳ Ｐゴシック" pitchFamily="-105" charset="-128"/>
                <a:sym typeface="Wingdings" pitchFamily="-105" charset="2"/>
              </a:rPr>
              <a:t></a:t>
            </a:r>
            <a:r>
              <a:rPr lang="es-ES" dirty="0">
                <a:ea typeface="ＭＳ Ｐゴシック" pitchFamily="-105" charset="-128"/>
              </a:rPr>
              <a:t>Aplicaciones con pocas </a:t>
            </a:r>
            <a:r>
              <a:rPr lang="es-ES" dirty="0" smtClean="0">
                <a:ea typeface="ＭＳ Ｐゴシック" pitchFamily="-105" charset="-128"/>
              </a:rPr>
              <a:t>comunicaciones</a:t>
            </a:r>
            <a:endParaRPr lang="es-ES" dirty="0">
              <a:ea typeface="ＭＳ Ｐゴシック" pitchFamily="-105" charset="-128"/>
            </a:endParaRPr>
          </a:p>
          <a:p>
            <a:pPr lvl="2" eaLnBrk="1" hangingPunct="1">
              <a:buFontTx/>
              <a:buNone/>
            </a:pPr>
            <a:r>
              <a:rPr lang="es-ES" dirty="0" smtClean="0">
                <a:ea typeface="ＭＳ Ｐゴシック" pitchFamily="-105" charset="-128"/>
              </a:rPr>
              <a:t>	</a:t>
            </a:r>
          </a:p>
        </p:txBody>
      </p:sp>
      <p:sp>
        <p:nvSpPr>
          <p:cNvPr id="7475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B06B35-66B6-D046-95CF-20E7D263A7CA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34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680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59750" cy="43783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Con el abaratamiento e incremento de potencia de </a:t>
            </a:r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de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 cálculo de los PCs, la idea evoluciona: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lvl="1" eaLnBrk="1" hangingPunct="1"/>
            <a:r>
              <a:rPr lang="es-ES" dirty="0"/>
              <a:t>Conjunto de</a:t>
            </a:r>
            <a:r>
              <a:rPr lang="es-ES" dirty="0" smtClean="0"/>
              <a:t> computadores </a:t>
            </a:r>
            <a:r>
              <a:rPr lang="es-ES" dirty="0"/>
              <a:t>conectados en red.</a:t>
            </a:r>
          </a:p>
          <a:p>
            <a:pPr lvl="1" eaLnBrk="1" hangingPunct="1"/>
            <a:r>
              <a:rPr lang="es-ES" dirty="0"/>
              <a:t>Sin teclado ni monitor.</a:t>
            </a:r>
          </a:p>
          <a:p>
            <a:pPr lvl="1" eaLnBrk="1" hangingPunct="1"/>
            <a:r>
              <a:rPr lang="es-ES" dirty="0"/>
              <a:t>Ubicados </a:t>
            </a:r>
            <a:r>
              <a:rPr lang="es-ES" dirty="0" smtClean="0"/>
              <a:t>en estanterías, luego en </a:t>
            </a:r>
            <a:r>
              <a:rPr lang="es-ES" dirty="0"/>
              <a:t>el mismo bastidor.</a:t>
            </a:r>
          </a:p>
          <a:p>
            <a:pPr lvl="1" eaLnBrk="1" hangingPunct="1"/>
            <a:r>
              <a:rPr lang="es-ES" dirty="0" smtClean="0"/>
              <a:t>De cajas de PC a factores </a:t>
            </a:r>
            <a:r>
              <a:rPr lang="es-ES" dirty="0"/>
              <a:t>de forma muy compactos: gran densidad de nodos en espacio reducido.</a:t>
            </a:r>
          </a:p>
          <a:p>
            <a:pPr lvl="1" eaLnBrk="1" hangingPunct="1"/>
            <a:r>
              <a:rPr lang="es-ES" dirty="0"/>
              <a:t>Dedicados exclusivamente al </a:t>
            </a:r>
            <a:r>
              <a:rPr lang="es-ES_tradnl" dirty="0"/>
              <a:t>clúster</a:t>
            </a:r>
            <a:r>
              <a:rPr lang="es-ES" dirty="0"/>
              <a:t>.</a:t>
            </a:r>
          </a:p>
          <a:p>
            <a:pPr lvl="1" eaLnBrk="1" hangingPunct="1"/>
            <a:r>
              <a:rPr lang="es-ES" dirty="0"/>
              <a:t>Red de interconexión: desde el estándar </a:t>
            </a:r>
            <a:r>
              <a:rPr lang="es-ES" dirty="0" smtClean="0"/>
              <a:t>barato del </a:t>
            </a:r>
            <a:r>
              <a:rPr lang="es-ES" dirty="0"/>
              <a:t>momento a redes de altas </a:t>
            </a:r>
            <a:r>
              <a:rPr lang="es-ES" dirty="0" smtClean="0"/>
              <a:t>prestaciones.</a:t>
            </a:r>
            <a:endParaRPr lang="es-ES" dirty="0"/>
          </a:p>
        </p:txBody>
      </p:sp>
      <p:sp>
        <p:nvSpPr>
          <p:cNvPr id="7680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510EC5B-01C9-8542-B31F-3CC52564A55D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35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86738" cy="411480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Definición de </a:t>
            </a:r>
            <a:r>
              <a:rPr lang="es-ES_tradnl" dirty="0">
                <a:ea typeface="ＭＳ Ｐゴシック" pitchFamily="-105" charset="-128"/>
                <a:cs typeface="ＭＳ Ｐゴシック" pitchFamily="-105" charset="-128"/>
              </a:rPr>
              <a:t>clúster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Conjunto de sistemas computadores,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interconectados, 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que comparten una infraestructura hardware y software </a:t>
            </a:r>
            <a:r>
              <a:rPr lang="es-ES" dirty="0" smtClean="0"/>
              <a:t>común y que se comportan como si fuesen un único computador, </a:t>
            </a:r>
            <a:endParaRPr lang="es-ES" dirty="0"/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que proporcionan un conjunto de recursos paralelos a servicios o aplicaciones,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para obtener unas </a:t>
            </a:r>
            <a:r>
              <a:rPr lang="es-ES" b="1" dirty="0"/>
              <a:t>prestaciones (HPC, alto rendimiento) </a:t>
            </a:r>
            <a:r>
              <a:rPr lang="es-ES" dirty="0"/>
              <a:t>o una </a:t>
            </a:r>
            <a:r>
              <a:rPr lang="es-ES" b="1" dirty="0"/>
              <a:t>fiabilidad (HA, alta disponibilidad)  </a:t>
            </a:r>
            <a:r>
              <a:rPr lang="es-ES" dirty="0"/>
              <a:t>muy altas.</a:t>
            </a:r>
          </a:p>
        </p:txBody>
      </p:sp>
      <p:sp>
        <p:nvSpPr>
          <p:cNvPr id="9933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F40FED-2A6C-1B4B-9708-317DB0375AA1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36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Conjunto de PCs convencionales: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Beneficios de las grandes tiradas: baratos y potentes.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M</a:t>
            </a:r>
            <a:r>
              <a:rPr lang="es-ES" baseline="30000" dirty="0"/>
              <a:t>2</a:t>
            </a:r>
            <a:r>
              <a:rPr lang="es-ES" dirty="0"/>
              <a:t>COTS: </a:t>
            </a:r>
            <a:r>
              <a:rPr lang="es-ES" i="1" dirty="0" err="1"/>
              <a:t>Mass-market</a:t>
            </a:r>
            <a:r>
              <a:rPr lang="es-ES" i="1" dirty="0"/>
              <a:t> </a:t>
            </a:r>
            <a:r>
              <a:rPr lang="es-ES" i="1" dirty="0" err="1"/>
              <a:t>commodity</a:t>
            </a:r>
            <a:r>
              <a:rPr lang="es-ES" i="1" dirty="0"/>
              <a:t> off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self</a:t>
            </a:r>
            <a:r>
              <a:rPr lang="es-ES" i="1" dirty="0"/>
              <a:t> </a:t>
            </a:r>
            <a:r>
              <a:rPr lang="es-ES" i="1" dirty="0" err="1"/>
              <a:t>components</a:t>
            </a:r>
            <a:r>
              <a:rPr lang="es-ES" dirty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s-ES" dirty="0"/>
              <a:t>Convergencia entre los procesadores empleados en los PCs y estaciones de trabajo.</a:t>
            </a:r>
          </a:p>
          <a:p>
            <a:r>
              <a:rPr lang="es-ES" dirty="0"/>
              <a:t>Los </a:t>
            </a:r>
            <a:r>
              <a:rPr lang="es-ES" dirty="0" err="1"/>
              <a:t>MPPs</a:t>
            </a:r>
            <a:r>
              <a:rPr lang="es-ES" dirty="0"/>
              <a:t> </a:t>
            </a:r>
            <a:r>
              <a:rPr lang="es-ES" dirty="0" smtClean="0"/>
              <a:t>también </a:t>
            </a:r>
            <a:r>
              <a:rPr lang="es-ES" dirty="0"/>
              <a:t>están basados en procesadores convencionales </a:t>
            </a:r>
            <a:endParaRPr lang="es-ES" dirty="0" smtClean="0"/>
          </a:p>
          <a:p>
            <a:pPr lvl="1"/>
            <a:r>
              <a:rPr lang="es-ES" dirty="0" smtClean="0"/>
              <a:t>Hardware </a:t>
            </a:r>
            <a:r>
              <a:rPr lang="es-ES" dirty="0"/>
              <a:t>de comunicación y </a:t>
            </a:r>
            <a:r>
              <a:rPr lang="es-ES" dirty="0" smtClean="0"/>
              <a:t>compiladores especifico</a:t>
            </a:r>
            <a:endParaRPr lang="es-ES" dirty="0"/>
          </a:p>
          <a:p>
            <a:pPr lvl="1" eaLnBrk="1" hangingPunct="1">
              <a:lnSpc>
                <a:spcPct val="90000"/>
              </a:lnSpc>
            </a:pPr>
            <a:endParaRPr lang="es-ES" dirty="0"/>
          </a:p>
        </p:txBody>
      </p:sp>
      <p:sp>
        <p:nvSpPr>
          <p:cNvPr id="9113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3D7402-9D67-094E-AACC-AF16C0288774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37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201732" name="Picture 4" descr="https://upload.wikimedia.org/wikipedia/commons/thumb/5/5a/Cray2.jpeg/250px-Cray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87" y="4976811"/>
            <a:ext cx="2371725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734" name="Picture 6" descr="https://upload.wikimedia.org/wikipedia/commons/thumb/c/c2/Processor_board_cray-2_hg.jpg/220px-Processor_board_cray-2_h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83" y="5047170"/>
            <a:ext cx="20955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885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59750" cy="43783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Top500: Lista que contiene los 500 computadores más potentes del mundo.</a:t>
            </a:r>
            <a:endParaRPr lang="es-ES" dirty="0" smtClean="0">
              <a:solidFill>
                <a:schemeClr val="bg2"/>
              </a:solidFill>
              <a:ea typeface="ＭＳ Ｐゴシック" pitchFamily="-105" charset="-128"/>
              <a:cs typeface="ＭＳ Ｐゴシック" pitchFamily="-105" charset="-128"/>
              <a:hlinkClick r:id="rId3"/>
            </a:endParaRPr>
          </a:p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  <a:hlinkClick r:id="rId3"/>
              </a:rPr>
              <a:t>www.top500.org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Criterio:</a:t>
            </a:r>
          </a:p>
          <a:p>
            <a:pPr lvl="1" eaLnBrk="1" hangingPunct="1"/>
            <a:r>
              <a:rPr lang="es-ES" dirty="0"/>
              <a:t>Velocidad ejecutando el programa LINPACK:</a:t>
            </a:r>
          </a:p>
          <a:p>
            <a:pPr lvl="2" eaLnBrk="1" hangingPunct="1"/>
            <a:r>
              <a:rPr lang="es-ES" dirty="0">
                <a:ea typeface="ＭＳ Ｐゴシック" pitchFamily="-105" charset="-128"/>
              </a:rPr>
              <a:t>Resolución de un sistema de ecuaciones lineales (realiza una eliminación </a:t>
            </a:r>
            <a:r>
              <a:rPr lang="es-ES" dirty="0" err="1">
                <a:ea typeface="ＭＳ Ｐゴシック" pitchFamily="-105" charset="-128"/>
              </a:rPr>
              <a:t>gaussiana</a:t>
            </a:r>
            <a:r>
              <a:rPr lang="es-ES" dirty="0">
                <a:ea typeface="ＭＳ Ｐゴシック" pitchFamily="-105" charset="-128"/>
              </a:rPr>
              <a:t> con </a:t>
            </a:r>
            <a:r>
              <a:rPr lang="es-ES" dirty="0" err="1">
                <a:ea typeface="ＭＳ Ｐゴシック" pitchFamily="-105" charset="-128"/>
              </a:rPr>
              <a:t>pivotamiento</a:t>
            </a:r>
            <a:r>
              <a:rPr lang="es-ES" dirty="0">
                <a:ea typeface="ＭＳ Ｐゴシック" pitchFamily="-105" charset="-128"/>
              </a:rPr>
              <a:t> parcial).</a:t>
            </a:r>
          </a:p>
          <a:p>
            <a:pPr lvl="1" eaLnBrk="1" hangingPunct="1"/>
            <a:r>
              <a:rPr lang="es-ES" dirty="0"/>
              <a:t>Medida en operaciones en coma flotante por segundo</a:t>
            </a:r>
          </a:p>
          <a:p>
            <a:pPr lvl="2" eaLnBrk="1" hangingPunct="1"/>
            <a:r>
              <a:rPr lang="es-ES" dirty="0" err="1">
                <a:ea typeface="ＭＳ Ｐゴシック" pitchFamily="-105" charset="-128"/>
              </a:rPr>
              <a:t>Flops</a:t>
            </a:r>
            <a:r>
              <a:rPr lang="es-ES" dirty="0">
                <a:ea typeface="ＭＳ Ｐゴシック" pitchFamily="-105" charset="-128"/>
              </a:rPr>
              <a:t>: </a:t>
            </a:r>
            <a:r>
              <a:rPr lang="es-ES" i="1" dirty="0" err="1">
                <a:ea typeface="ＭＳ Ｐゴシック" pitchFamily="-105" charset="-128"/>
              </a:rPr>
              <a:t>Floating-point</a:t>
            </a:r>
            <a:r>
              <a:rPr lang="es-ES" i="1" dirty="0">
                <a:ea typeface="ＭＳ Ｐゴシック" pitchFamily="-105" charset="-128"/>
              </a:rPr>
              <a:t> </a:t>
            </a:r>
            <a:r>
              <a:rPr lang="es-ES" i="1" dirty="0" err="1">
                <a:ea typeface="ＭＳ Ｐゴシック" pitchFamily="-105" charset="-128"/>
              </a:rPr>
              <a:t>operations</a:t>
            </a:r>
            <a:r>
              <a:rPr lang="es-ES" i="1" dirty="0">
                <a:ea typeface="ＭＳ Ｐゴシック" pitchFamily="-105" charset="-128"/>
              </a:rPr>
              <a:t> per </a:t>
            </a:r>
            <a:r>
              <a:rPr lang="es-ES" i="1" dirty="0" err="1">
                <a:ea typeface="ＭＳ Ｐゴシック" pitchFamily="-105" charset="-128"/>
              </a:rPr>
              <a:t>second</a:t>
            </a:r>
            <a:r>
              <a:rPr lang="es-ES" dirty="0">
                <a:ea typeface="ＭＳ Ｐゴシック" pitchFamily="-105" charset="-128"/>
              </a:rPr>
              <a:t>.</a:t>
            </a:r>
          </a:p>
        </p:txBody>
      </p:sp>
      <p:sp>
        <p:nvSpPr>
          <p:cNvPr id="7885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586B1E-971C-4E48-99FF-2A6FAEB7C9F3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38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090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59750" cy="43783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Unidades de medida de prestaciones</a:t>
            </a:r>
          </a:p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Mflops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Megaflops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10</a:t>
            </a:r>
            <a:r>
              <a:rPr lang="es-ES" baseline="30000" dirty="0">
                <a:ea typeface="ＭＳ Ｐゴシック" pitchFamily="-105" charset="-128"/>
                <a:cs typeface="ＭＳ Ｐゴシック" pitchFamily="-105" charset="-128"/>
              </a:rPr>
              <a:t>6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flops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Gflops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Gigaflops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10</a:t>
            </a:r>
            <a:r>
              <a:rPr lang="es-ES" baseline="30000" dirty="0">
                <a:ea typeface="ＭＳ Ｐゴシック" pitchFamily="-105" charset="-128"/>
                <a:cs typeface="ＭＳ Ｐゴシック" pitchFamily="-105" charset="-128"/>
              </a:rPr>
              <a:t>9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flops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Tflops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Teraflops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10</a:t>
            </a:r>
            <a:r>
              <a:rPr lang="es-ES" baseline="30000" dirty="0">
                <a:ea typeface="ＭＳ Ｐゴシック" pitchFamily="-105" charset="-128"/>
                <a:cs typeface="ＭＳ Ｐゴシック" pitchFamily="-105" charset="-128"/>
              </a:rPr>
              <a:t>12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flops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Pflops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Petaflops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10</a:t>
            </a:r>
            <a:r>
              <a:rPr lang="es-ES" baseline="30000" dirty="0">
                <a:ea typeface="ＭＳ Ｐゴシック" pitchFamily="-105" charset="-128"/>
                <a:cs typeface="ＭＳ Ｐゴシック" pitchFamily="-105" charset="-128"/>
              </a:rPr>
              <a:t>15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flops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s-ES" dirty="0">
                <a:solidFill>
                  <a:srgbClr val="00B050"/>
                </a:solidFill>
                <a:ea typeface="ＭＳ Ｐゴシック" pitchFamily="-105" charset="-128"/>
                <a:cs typeface="ＭＳ Ｐゴシック" pitchFamily="-105" charset="-128"/>
              </a:rPr>
              <a:t>1 </a:t>
            </a:r>
            <a:r>
              <a:rPr lang="es-ES" dirty="0" err="1">
                <a:solidFill>
                  <a:srgbClr val="00B050"/>
                </a:solidFill>
                <a:ea typeface="ＭＳ Ｐゴシック" pitchFamily="-105" charset="-128"/>
                <a:cs typeface="ＭＳ Ｐゴシック" pitchFamily="-105" charset="-128"/>
              </a:rPr>
              <a:t>Eflops</a:t>
            </a:r>
            <a:r>
              <a:rPr lang="es-ES" dirty="0">
                <a:solidFill>
                  <a:srgbClr val="00B050"/>
                </a:solidFill>
                <a:ea typeface="ＭＳ Ｐゴシック" pitchFamily="-105" charset="-128"/>
                <a:cs typeface="ＭＳ Ｐゴシック" pitchFamily="-105" charset="-128"/>
              </a:rPr>
              <a:t> = 1 </a:t>
            </a:r>
            <a:r>
              <a:rPr lang="es-ES" dirty="0" err="1">
                <a:solidFill>
                  <a:srgbClr val="00B050"/>
                </a:solidFill>
                <a:ea typeface="ＭＳ Ｐゴシック" pitchFamily="-105" charset="-128"/>
                <a:cs typeface="ＭＳ Ｐゴシック" pitchFamily="-105" charset="-128"/>
              </a:rPr>
              <a:t>Exaflops</a:t>
            </a:r>
            <a:r>
              <a:rPr lang="es-ES" dirty="0">
                <a:solidFill>
                  <a:srgbClr val="00B050"/>
                </a:solidFill>
                <a:ea typeface="ＭＳ Ｐゴシック" pitchFamily="-105" charset="-128"/>
                <a:cs typeface="ＭＳ Ｐゴシック" pitchFamily="-105" charset="-128"/>
              </a:rPr>
              <a:t> = 10</a:t>
            </a:r>
            <a:r>
              <a:rPr lang="es-ES" baseline="30000" dirty="0">
                <a:solidFill>
                  <a:srgbClr val="00B050"/>
                </a:solidFill>
                <a:ea typeface="ＭＳ Ｐゴシック" pitchFamily="-105" charset="-128"/>
                <a:cs typeface="ＭＳ Ｐゴシック" pitchFamily="-105" charset="-128"/>
              </a:rPr>
              <a:t>18</a:t>
            </a:r>
            <a:r>
              <a:rPr lang="es-ES" dirty="0">
                <a:solidFill>
                  <a:srgbClr val="00B050"/>
                </a:solidFill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ＭＳ Ｐゴシック" pitchFamily="-105" charset="-128"/>
                <a:cs typeface="ＭＳ Ｐゴシック" pitchFamily="-105" charset="-128"/>
              </a:rPr>
              <a:t>flops</a:t>
            </a:r>
            <a:endParaRPr lang="es-ES" dirty="0">
              <a:solidFill>
                <a:srgbClr val="00B050"/>
              </a:solidFill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Zflops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Zettaflops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10</a:t>
            </a:r>
            <a:r>
              <a:rPr lang="es-ES" baseline="30000" dirty="0">
                <a:ea typeface="ＭＳ Ｐゴシック" pitchFamily="-105" charset="-128"/>
                <a:cs typeface="ＭＳ Ｐゴシック" pitchFamily="-105" charset="-128"/>
              </a:rPr>
              <a:t>21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flops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Yflops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Yottaflops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= 10</a:t>
            </a:r>
            <a:r>
              <a:rPr lang="es-ES" baseline="30000" dirty="0">
                <a:ea typeface="ＭＳ Ｐゴシック" pitchFamily="-105" charset="-128"/>
                <a:cs typeface="ＭＳ Ｐゴシック" pitchFamily="-105" charset="-128"/>
              </a:rPr>
              <a:t>24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flops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baseline="30000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089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424CA47-30C7-4943-9A4B-C684EB76D835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39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Presentación</a:t>
            </a:r>
          </a:p>
        </p:txBody>
      </p:sp>
      <p:sp>
        <p:nvSpPr>
          <p:cNvPr id="25604" name="Rectangle 6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202613" cy="4348162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Bibliografía</a:t>
            </a:r>
          </a:p>
          <a:p>
            <a:pPr lvl="1"/>
            <a:r>
              <a:rPr lang="es-ES" dirty="0"/>
              <a:t>Libros</a:t>
            </a:r>
          </a:p>
          <a:p>
            <a:pPr lvl="2"/>
            <a:r>
              <a:rPr lang="es-ES" dirty="0">
                <a:ea typeface="ＭＳ Ｐゴシック" pitchFamily="-105" charset="-128"/>
              </a:rPr>
              <a:t>Robert W. </a:t>
            </a:r>
            <a:r>
              <a:rPr lang="es-ES" dirty="0" err="1">
                <a:ea typeface="ＭＳ Ｐゴシック" pitchFamily="-105" charset="-128"/>
              </a:rPr>
              <a:t>Lucke</a:t>
            </a:r>
            <a:r>
              <a:rPr lang="es-ES" dirty="0">
                <a:ea typeface="ＭＳ Ｐゴシック" pitchFamily="-105" charset="-128"/>
              </a:rPr>
              <a:t>, “</a:t>
            </a:r>
            <a:r>
              <a:rPr lang="es-ES" dirty="0" err="1">
                <a:ea typeface="ＭＳ Ｐゴシック" pitchFamily="-105" charset="-128"/>
              </a:rPr>
              <a:t>Building</a:t>
            </a:r>
            <a:r>
              <a:rPr lang="es-ES" dirty="0">
                <a:ea typeface="ＭＳ Ｐゴシック" pitchFamily="-105" charset="-128"/>
              </a:rPr>
              <a:t> </a:t>
            </a:r>
            <a:r>
              <a:rPr lang="es-ES" dirty="0" err="1">
                <a:ea typeface="ＭＳ Ｐゴシック" pitchFamily="-105" charset="-128"/>
              </a:rPr>
              <a:t>Clustered</a:t>
            </a:r>
            <a:r>
              <a:rPr lang="es-ES" dirty="0">
                <a:ea typeface="ＭＳ Ｐゴシック" pitchFamily="-105" charset="-128"/>
              </a:rPr>
              <a:t> Linux </a:t>
            </a:r>
            <a:r>
              <a:rPr lang="es-ES" dirty="0" err="1">
                <a:ea typeface="ＭＳ Ｐゴシック" pitchFamily="-105" charset="-128"/>
              </a:rPr>
              <a:t>Systems</a:t>
            </a:r>
            <a:r>
              <a:rPr lang="es-ES" dirty="0">
                <a:ea typeface="ＭＳ Ｐゴシック" pitchFamily="-105" charset="-128"/>
              </a:rPr>
              <a:t>”, Hewlett-Packard &amp; Pearson </a:t>
            </a:r>
            <a:r>
              <a:rPr lang="es-ES" dirty="0" err="1">
                <a:ea typeface="ＭＳ Ｐゴシック" pitchFamily="-105" charset="-128"/>
              </a:rPr>
              <a:t>Education</a:t>
            </a:r>
            <a:r>
              <a:rPr lang="es-ES" dirty="0">
                <a:ea typeface="ＭＳ Ｐゴシック" pitchFamily="-105" charset="-128"/>
              </a:rPr>
              <a:t>, 2005</a:t>
            </a:r>
            <a:r>
              <a:rPr lang="es-ES" b="1" dirty="0">
                <a:ea typeface="ＭＳ Ｐゴシック" pitchFamily="-105" charset="-128"/>
              </a:rPr>
              <a:t>*</a:t>
            </a:r>
          </a:p>
          <a:p>
            <a:pPr lvl="2"/>
            <a:r>
              <a:rPr lang="es-ES" dirty="0">
                <a:ea typeface="ＭＳ Ｐゴシック" pitchFamily="-105" charset="-128"/>
              </a:rPr>
              <a:t>Thomas </a:t>
            </a:r>
            <a:r>
              <a:rPr lang="es-ES" dirty="0" err="1">
                <a:ea typeface="ＭＳ Ｐゴシック" pitchFamily="-105" charset="-128"/>
              </a:rPr>
              <a:t>Sterling</a:t>
            </a:r>
            <a:r>
              <a:rPr lang="es-ES" dirty="0">
                <a:ea typeface="ＭＳ Ｐゴシック" pitchFamily="-105" charset="-128"/>
              </a:rPr>
              <a:t> et al. “</a:t>
            </a:r>
            <a:r>
              <a:rPr lang="es-ES" dirty="0" err="1">
                <a:ea typeface="ＭＳ Ｐゴシック" pitchFamily="-105" charset="-128"/>
              </a:rPr>
              <a:t>Beowulf</a:t>
            </a:r>
            <a:r>
              <a:rPr lang="es-ES" dirty="0">
                <a:ea typeface="ＭＳ Ｐゴシック" pitchFamily="-105" charset="-128"/>
              </a:rPr>
              <a:t> </a:t>
            </a:r>
            <a:r>
              <a:rPr lang="es-ES_tradnl" dirty="0" smtClean="0">
                <a:ea typeface="ＭＳ Ｐゴシック" pitchFamily="-105" charset="-128"/>
              </a:rPr>
              <a:t>clúster</a:t>
            </a:r>
            <a:r>
              <a:rPr lang="es-ES" dirty="0" smtClean="0">
                <a:ea typeface="ＭＳ Ｐゴシック" pitchFamily="-105" charset="-128"/>
              </a:rPr>
              <a:t> </a:t>
            </a:r>
            <a:r>
              <a:rPr lang="es-ES" dirty="0">
                <a:ea typeface="ＭＳ Ｐゴシック" pitchFamily="-105" charset="-128"/>
              </a:rPr>
              <a:t>Computing </a:t>
            </a:r>
            <a:r>
              <a:rPr lang="es-ES" dirty="0" err="1">
                <a:ea typeface="ＭＳ Ｐゴシック" pitchFamily="-105" charset="-128"/>
              </a:rPr>
              <a:t>with</a:t>
            </a:r>
            <a:r>
              <a:rPr lang="es-ES" dirty="0">
                <a:ea typeface="ＭＳ Ｐゴシック" pitchFamily="-105" charset="-128"/>
              </a:rPr>
              <a:t> Linux”, </a:t>
            </a:r>
            <a:r>
              <a:rPr lang="es-ES" dirty="0" err="1">
                <a:ea typeface="ＭＳ Ｐゴシック" pitchFamily="-105" charset="-128"/>
              </a:rPr>
              <a:t>The</a:t>
            </a:r>
            <a:r>
              <a:rPr lang="es-ES" dirty="0">
                <a:ea typeface="ＭＳ Ｐゴシック" pitchFamily="-105" charset="-128"/>
              </a:rPr>
              <a:t> MIT </a:t>
            </a:r>
            <a:r>
              <a:rPr lang="es-ES" dirty="0" err="1">
                <a:ea typeface="ＭＳ Ｐゴシック" pitchFamily="-105" charset="-128"/>
              </a:rPr>
              <a:t>Press</a:t>
            </a:r>
            <a:r>
              <a:rPr lang="es-ES" dirty="0">
                <a:ea typeface="ＭＳ Ｐゴシック" pitchFamily="-105" charset="-128"/>
              </a:rPr>
              <a:t>, 2002</a:t>
            </a:r>
          </a:p>
          <a:p>
            <a:pPr lvl="2"/>
            <a:r>
              <a:rPr lang="es-ES" dirty="0">
                <a:ea typeface="ＭＳ Ｐゴシック" pitchFamily="-105" charset="-128"/>
              </a:rPr>
              <a:t>Charles Bookman, “</a:t>
            </a:r>
            <a:r>
              <a:rPr lang="es-ES" dirty="0" err="1">
                <a:ea typeface="ＭＳ Ｐゴシック" pitchFamily="-105" charset="-128"/>
              </a:rPr>
              <a:t>Clustering</a:t>
            </a:r>
            <a:r>
              <a:rPr lang="es-ES" dirty="0">
                <a:ea typeface="ＭＳ Ｐゴシック" pitchFamily="-105" charset="-128"/>
              </a:rPr>
              <a:t> con Linux”, Prentice Hall, 2002</a:t>
            </a:r>
            <a:r>
              <a:rPr lang="es-ES" b="1" dirty="0">
                <a:ea typeface="ＭＳ Ｐゴシック" pitchFamily="-105" charset="-128"/>
              </a:rPr>
              <a:t>*</a:t>
            </a:r>
          </a:p>
          <a:p>
            <a:pPr lvl="2">
              <a:buFontTx/>
              <a:buNone/>
            </a:pPr>
            <a:r>
              <a:rPr lang="es-ES" sz="1800" dirty="0">
                <a:ea typeface="ＭＳ Ｐゴシック" pitchFamily="-105" charset="-128"/>
              </a:rPr>
              <a:t>(</a:t>
            </a:r>
            <a:r>
              <a:rPr lang="es-ES" sz="1800" b="1" dirty="0">
                <a:ea typeface="ＭＳ Ｐゴシック" pitchFamily="-105" charset="-128"/>
              </a:rPr>
              <a:t>*</a:t>
            </a:r>
            <a:r>
              <a:rPr lang="es-ES" sz="1800" dirty="0">
                <a:ea typeface="ＭＳ Ｐゴシック" pitchFamily="-105" charset="-128"/>
              </a:rPr>
              <a:t>) Disponibles desde la UPV en </a:t>
            </a:r>
            <a:r>
              <a:rPr lang="es-ES" sz="1800" dirty="0" err="1">
                <a:ea typeface="ＭＳ Ｐゴシック" pitchFamily="-105" charset="-128"/>
              </a:rPr>
              <a:t>safaribooksonline.com</a:t>
            </a:r>
            <a:endParaRPr lang="es-ES" sz="1800" dirty="0">
              <a:ea typeface="ＭＳ Ｐゴシック" pitchFamily="-105" charset="-128"/>
            </a:endParaRPr>
          </a:p>
          <a:p>
            <a:pPr lvl="1"/>
            <a:r>
              <a:rPr lang="es-ES" dirty="0"/>
              <a:t>Artículos</a:t>
            </a:r>
          </a:p>
          <a:p>
            <a:pPr lvl="1"/>
            <a:r>
              <a:rPr lang="es-ES" dirty="0"/>
              <a:t>Documentos en línea</a:t>
            </a:r>
          </a:p>
        </p:txBody>
      </p:sp>
      <p:sp>
        <p:nvSpPr>
          <p:cNvPr id="2560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6423F0-9612-4E47-9C40-A5DBBEA611C6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090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59750" cy="43783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Frontier : The </a:t>
            </a:r>
            <a:r>
              <a:rPr lang="en-US" b="1" dirty="0"/>
              <a:t>World's First </a:t>
            </a:r>
            <a:r>
              <a:rPr lang="en-US" b="1" dirty="0" err="1"/>
              <a:t>Exascale</a:t>
            </a:r>
            <a:r>
              <a:rPr lang="en-US" b="1" dirty="0"/>
              <a:t> </a:t>
            </a:r>
            <a:r>
              <a:rPr lang="en-US" b="1" dirty="0" smtClean="0"/>
              <a:t>Supercomputer</a:t>
            </a:r>
          </a:p>
          <a:p>
            <a:pPr lvl="1"/>
            <a:r>
              <a:rPr lang="en-US" dirty="0" err="1" smtClean="0"/>
              <a:t>Situado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s-ES" dirty="0" err="1">
                <a:hlinkClick r:id="rId3"/>
              </a:rPr>
              <a:t>Oak</a:t>
            </a:r>
            <a:r>
              <a:rPr lang="es-ES" dirty="0">
                <a:hlinkClick r:id="rId3"/>
              </a:rPr>
              <a:t> Ridge </a:t>
            </a:r>
            <a:r>
              <a:rPr lang="es-ES" dirty="0" err="1">
                <a:hlinkClick r:id="rId3"/>
              </a:rPr>
              <a:t>National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Laboratory</a:t>
            </a:r>
            <a:endParaRPr lang="en-US" b="1" dirty="0" smtClean="0"/>
          </a:p>
          <a:p>
            <a:pPr lvl="1"/>
            <a:r>
              <a:rPr lang="en-US" dirty="0" smtClean="0"/>
              <a:t>9,472</a:t>
            </a:r>
            <a:r>
              <a:rPr lang="en-US" dirty="0"/>
              <a:t> </a:t>
            </a:r>
            <a:r>
              <a:rPr lang="en-US" dirty="0">
                <a:hlinkClick r:id="rId4" tooltip="AMD Epyc"/>
              </a:rPr>
              <a:t>AMD </a:t>
            </a:r>
            <a:r>
              <a:rPr lang="en-US" dirty="0" err="1">
                <a:hlinkClick r:id="rId4" tooltip="AMD Epyc"/>
              </a:rPr>
              <a:t>Epyc</a:t>
            </a:r>
            <a:r>
              <a:rPr lang="en-US" dirty="0"/>
              <a:t> 7A53s "Trento" 64 core 2 GHz CPUs (606,208 cores) </a:t>
            </a:r>
            <a:endParaRPr lang="en-US" dirty="0" smtClean="0"/>
          </a:p>
          <a:p>
            <a:pPr lvl="1"/>
            <a:r>
              <a:rPr lang="en-US" dirty="0" smtClean="0"/>
              <a:t>37,888</a:t>
            </a:r>
            <a:r>
              <a:rPr lang="en-US" dirty="0"/>
              <a:t> </a:t>
            </a:r>
            <a:r>
              <a:rPr lang="en-US" dirty="0">
                <a:hlinkClick r:id="rId5" tooltip="Radeon Instinct"/>
              </a:rPr>
              <a:t>Radeon Instinct</a:t>
            </a:r>
            <a:r>
              <a:rPr lang="en-US" dirty="0"/>
              <a:t> MI250X GPUs (8,335,360 cores). </a:t>
            </a:r>
            <a:endParaRPr lang="es-ES" baseline="30000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089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424CA47-30C7-4943-9A4B-C684EB76D835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40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99682" name="Picture 2" descr="Frontier Supercomputer (2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23" y="3674015"/>
            <a:ext cx="2888653" cy="23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684" name="Picture 4" descr="https://www.olcf.ornl.gov/wp-content/uploads/2020/02/frontier_node_diagram_l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70" y="3776302"/>
            <a:ext cx="3262940" cy="200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4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294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009923-E5AB-EC48-B4DC-1D256CAA1517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41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227022"/>
            <a:ext cx="5353050" cy="4880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728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004175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s-ES" sz="2200" dirty="0">
                <a:ea typeface="ＭＳ Ｐゴシック" pitchFamily="-105" charset="-128"/>
                <a:cs typeface="ＭＳ Ｐゴシック" pitchFamily="-105" charset="-128"/>
              </a:rPr>
              <a:t>Ventajas de los </a:t>
            </a:r>
            <a:r>
              <a:rPr lang="es-ES" sz="2200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r>
              <a:rPr lang="es-ES" sz="2200" dirty="0">
                <a:ea typeface="ＭＳ Ｐゴシック" pitchFamily="-105" charset="-128"/>
                <a:cs typeface="ＭＳ Ｐゴシック" pitchFamily="-105" charset="-128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Utilizan COTS: Rápido aprovechamiento de las mejoras tecnológicas.</a:t>
            </a: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No sujetos a una única fuente: un fabricante, una tecnología. Problemas por la rápida mortalidad de fabricantes.</a:t>
            </a: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Flexibilidad de configuración para satisfacer unas necesidades concretas.</a:t>
            </a: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Escalabilidad y </a:t>
            </a:r>
            <a:r>
              <a:rPr lang="es-ES" sz="2000" dirty="0" err="1" smtClean="0"/>
              <a:t>expandibilidad</a:t>
            </a:r>
            <a:r>
              <a:rPr lang="es-ES" sz="2000" dirty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Software de sistema. Causa del fracaso de muchos </a:t>
            </a:r>
            <a:r>
              <a:rPr lang="es-ES" sz="2000" dirty="0" err="1"/>
              <a:t>MPPs.</a:t>
            </a:r>
            <a:r>
              <a:rPr lang="es-ES" sz="2000" dirty="0"/>
              <a:t> Software libre. Adoptado ya por muchos fabricantes.</a:t>
            </a: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Compatibles con </a:t>
            </a:r>
            <a:r>
              <a:rPr lang="es-ES" sz="2000" dirty="0" err="1"/>
              <a:t>MPPs.</a:t>
            </a:r>
            <a:r>
              <a:rPr lang="es-ES" sz="2000" dirty="0"/>
              <a:t> Mismo API.</a:t>
            </a: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Fiables y estables.</a:t>
            </a:r>
          </a:p>
        </p:txBody>
      </p:sp>
      <p:sp>
        <p:nvSpPr>
          <p:cNvPr id="9728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2E2A18-E175-944C-A2A5-970D25042443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42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59750" cy="43783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Creciente importancia. 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La mayoría de máquinas 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del </a:t>
            </a:r>
            <a:r>
              <a:rPr lang="es-ES" b="1" dirty="0">
                <a:ea typeface="ＭＳ Ｐゴシック" pitchFamily="-105" charset="-128"/>
                <a:cs typeface="ＭＳ Ｐゴシック" pitchFamily="-105" charset="-128"/>
              </a:rPr>
              <a:t>top500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son </a:t>
            </a:r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.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Dónde están: universidades, industrias, administración, corporaciones, centros de datos, grandes servidores de cloud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computing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.</a:t>
            </a:r>
            <a:endParaRPr lang="es-ES" dirty="0"/>
          </a:p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Excelente relación precio/prestaciones:</a:t>
            </a:r>
          </a:p>
          <a:p>
            <a:pPr lvl="1" eaLnBrk="1" hangingPunct="1"/>
            <a:r>
              <a:rPr lang="es-ES" dirty="0"/>
              <a:t>Mismas prestaciones – </a:t>
            </a:r>
            <a:r>
              <a:rPr lang="es-ES" dirty="0" smtClean="0"/>
              <a:t>hasta 10X </a:t>
            </a:r>
            <a:r>
              <a:rPr lang="es-ES" dirty="0"/>
              <a:t>menor coste.</a:t>
            </a:r>
          </a:p>
        </p:txBody>
      </p:sp>
      <p:sp>
        <p:nvSpPr>
          <p:cNvPr id="8499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EF85CC-4C3A-764A-A2D2-50F5E951B813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43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704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59750" cy="43783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¿Cómo surgen?</a:t>
            </a:r>
          </a:p>
          <a:p>
            <a:pPr eaLnBrk="1" hangingPunct="1">
              <a:buFontTx/>
              <a:buNone/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	NASA </a:t>
            </a:r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Goddard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dirty="0" err="1">
                <a:ea typeface="ＭＳ Ｐゴシック" pitchFamily="-105" charset="-128"/>
                <a:cs typeface="ＭＳ Ｐゴシック" pitchFamily="-105" charset="-128"/>
              </a:rPr>
              <a:t>Space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Flight 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Center: Proyecto </a:t>
            </a:r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Beowulf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. 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El programa NASA HPCC necesitaba resolver un problema que requería:</a:t>
            </a:r>
          </a:p>
          <a:p>
            <a:pPr lvl="1" eaLnBrk="1" hangingPunct="1"/>
            <a:r>
              <a:rPr lang="es-ES" dirty="0"/>
              <a:t>almacenar, manipular y visualizar gran cantidad de datos</a:t>
            </a:r>
          </a:p>
          <a:p>
            <a:pPr lvl="1" eaLnBrk="1" hangingPunct="1"/>
            <a:r>
              <a:rPr lang="es-ES" dirty="0"/>
              <a:t>Con un coste &lt;50.000$</a:t>
            </a:r>
          </a:p>
          <a:p>
            <a:pPr lvl="1" eaLnBrk="1" hangingPunct="1"/>
            <a:r>
              <a:rPr lang="es-ES" dirty="0"/>
              <a:t>Con una potencia de cálculo de 1 </a:t>
            </a:r>
            <a:r>
              <a:rPr lang="es-ES" dirty="0" err="1"/>
              <a:t>Gflop</a:t>
            </a:r>
            <a:r>
              <a:rPr lang="es-ES" dirty="0"/>
              <a:t>.</a:t>
            </a:r>
          </a:p>
          <a:p>
            <a:pPr lvl="1" eaLnBrk="1" hangingPunct="1"/>
            <a:r>
              <a:rPr lang="es-ES" dirty="0"/>
              <a:t>La solución </a:t>
            </a:r>
            <a:r>
              <a:rPr lang="es-ES_tradnl" dirty="0"/>
              <a:t>clúster</a:t>
            </a:r>
            <a:r>
              <a:rPr lang="es-ES" dirty="0"/>
              <a:t> costaba 20 veces menos que un sistema comercial.</a:t>
            </a:r>
          </a:p>
        </p:txBody>
      </p:sp>
      <p:sp>
        <p:nvSpPr>
          <p:cNvPr id="8704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3E323E9-05E8-274A-BCD7-FC0749A9066A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44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909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s-ES" sz="2200" dirty="0" smtClean="0">
                <a:ea typeface="ＭＳ Ｐゴシック" pitchFamily="-105" charset="-128"/>
                <a:cs typeface="ＭＳ Ｐゴシック" pitchFamily="-105" charset="-128"/>
              </a:rPr>
              <a:t>¿</a:t>
            </a:r>
            <a:r>
              <a:rPr lang="es-ES" sz="2200" dirty="0">
                <a:ea typeface="ＭＳ Ｐゴシック" pitchFamily="-105" charset="-128"/>
                <a:cs typeface="ＭＳ Ｐゴシック" pitchFamily="-105" charset="-128"/>
              </a:rPr>
              <a:t>Qué se ejecuta en el </a:t>
            </a:r>
            <a:r>
              <a:rPr lang="es-ES_tradnl" sz="2200" dirty="0">
                <a:ea typeface="ＭＳ Ｐゴシック" pitchFamily="-105" charset="-128"/>
                <a:cs typeface="ＭＳ Ｐゴシック" pitchFamily="-105" charset="-128"/>
              </a:rPr>
              <a:t>clúster</a:t>
            </a:r>
            <a:r>
              <a:rPr lang="es-ES" sz="2200" dirty="0" smtClean="0">
                <a:ea typeface="ＭＳ Ｐゴシック" pitchFamily="-105" charset="-128"/>
                <a:cs typeface="ＭＳ Ｐゴシック" pitchFamily="-105" charset="-128"/>
              </a:rPr>
              <a:t>?</a:t>
            </a:r>
            <a:endParaRPr lang="es-ES" sz="2200" dirty="0">
              <a:ea typeface="ＭＳ Ｐゴシック" pitchFamily="-105" charset="-128"/>
              <a:cs typeface="ＭＳ Ｐゴシック" pitchFamily="-105" charset="-128"/>
            </a:endParaRPr>
          </a:p>
          <a:p>
            <a:pPr lvl="1" eaLnBrk="1" hangingPunct="1"/>
            <a:r>
              <a:rPr lang="es-ES" sz="2000" dirty="0"/>
              <a:t>Múltiples aplicaciones independientes</a:t>
            </a:r>
            <a:r>
              <a:rPr lang="es-ES" sz="2000" dirty="0" smtClean="0"/>
              <a:t>.</a:t>
            </a:r>
          </a:p>
          <a:p>
            <a:pPr lvl="2"/>
            <a:r>
              <a:rPr lang="es-ES" sz="1600" dirty="0" smtClean="0"/>
              <a:t>Servidores web, </a:t>
            </a:r>
            <a:r>
              <a:rPr lang="es-ES" sz="1600" dirty="0" err="1" smtClean="0"/>
              <a:t>cloud</a:t>
            </a:r>
            <a:endParaRPr lang="es-ES" sz="1600" dirty="0" smtClean="0"/>
          </a:p>
          <a:p>
            <a:pPr lvl="1" eaLnBrk="1" hangingPunct="1"/>
            <a:r>
              <a:rPr lang="es-ES" sz="2000" dirty="0" smtClean="0"/>
              <a:t>Múltiples hilos independientes de una misma aplicación.</a:t>
            </a:r>
          </a:p>
          <a:p>
            <a:pPr lvl="2"/>
            <a:r>
              <a:rPr lang="es-ES" sz="1600" dirty="0" smtClean="0"/>
              <a:t>Servidores de aplicaciones </a:t>
            </a:r>
            <a:r>
              <a:rPr lang="es-ES" sz="1600" dirty="0" err="1" smtClean="0"/>
              <a:t>multi</a:t>
            </a:r>
            <a:r>
              <a:rPr lang="es-ES" sz="1600" dirty="0" smtClean="0"/>
              <a:t>-tarea</a:t>
            </a:r>
            <a:endParaRPr lang="es-ES" sz="1600" dirty="0"/>
          </a:p>
          <a:p>
            <a:pPr lvl="1" eaLnBrk="1" hangingPunct="1"/>
            <a:r>
              <a:rPr lang="es-ES" sz="2000" dirty="0"/>
              <a:t>Programas paralelos con el modelo de paso de mensajes (MPI</a:t>
            </a:r>
            <a:r>
              <a:rPr lang="es-ES" sz="2000" dirty="0" smtClean="0"/>
              <a:t>).</a:t>
            </a:r>
          </a:p>
          <a:p>
            <a:pPr lvl="2"/>
            <a:r>
              <a:rPr lang="es-ES" sz="1600" dirty="0" smtClean="0"/>
              <a:t>Aplicaciones complejas que requieren muchos nodos (HPC)</a:t>
            </a:r>
            <a:endParaRPr lang="es-ES" sz="1600" dirty="0"/>
          </a:p>
          <a:p>
            <a:pPr lvl="1" eaLnBrk="1" hangingPunct="1"/>
            <a:r>
              <a:rPr lang="es-ES" sz="2000" dirty="0"/>
              <a:t>Programas paralelos con el modelo de variables compartidas (</a:t>
            </a:r>
            <a:r>
              <a:rPr lang="es-ES" sz="2000" dirty="0" err="1"/>
              <a:t>OpenMP</a:t>
            </a:r>
            <a:r>
              <a:rPr lang="es-ES" sz="2000" dirty="0" smtClean="0"/>
              <a:t>), en un número limitado de núcleos.</a:t>
            </a:r>
          </a:p>
          <a:p>
            <a:pPr lvl="2"/>
            <a:r>
              <a:rPr lang="es-ES" sz="1600" dirty="0" smtClean="0"/>
              <a:t>Aplicaciones complejas </a:t>
            </a:r>
          </a:p>
          <a:p>
            <a:pPr lvl="2"/>
            <a:r>
              <a:rPr lang="es-ES" sz="1600" dirty="0" smtClean="0"/>
              <a:t>Se puede combinar con MPI para aplicaciones muy complejas (HPC)</a:t>
            </a:r>
            <a:endParaRPr lang="es-ES" sz="1600" dirty="0"/>
          </a:p>
        </p:txBody>
      </p:sp>
      <p:sp>
        <p:nvSpPr>
          <p:cNvPr id="8909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4C7381-7916-B540-AA1C-48AE20429121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45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/>
          <a:lstStyle/>
          <a:p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Red de interconexión:</a:t>
            </a:r>
          </a:p>
          <a:p>
            <a:pPr lvl="1"/>
            <a:r>
              <a:rPr lang="es-ES" dirty="0" smtClean="0"/>
              <a:t>Desde redes de área local estándar</a:t>
            </a:r>
            <a:r>
              <a:rPr lang="es-ES_tradnl" dirty="0" smtClean="0"/>
              <a:t>…</a:t>
            </a:r>
            <a:endParaRPr lang="es-ES" dirty="0" smtClean="0"/>
          </a:p>
          <a:p>
            <a:pPr lvl="2">
              <a:buFontTx/>
              <a:buNone/>
            </a:pPr>
            <a:r>
              <a:rPr lang="es-ES" dirty="0" smtClean="0">
                <a:ea typeface="ＭＳ Ｐゴシック" pitchFamily="-105" charset="-128"/>
              </a:rPr>
              <a:t> </a:t>
            </a:r>
            <a:r>
              <a:rPr lang="es-ES_tradnl" dirty="0" smtClean="0">
                <a:ea typeface="ＭＳ Ｐゴシック" pitchFamily="-105" charset="-128"/>
                <a:sym typeface="Wingdings" pitchFamily="-105" charset="2"/>
              </a:rPr>
              <a:t></a:t>
            </a:r>
            <a:r>
              <a:rPr lang="es-ES" dirty="0" smtClean="0">
                <a:ea typeface="ＭＳ Ｐゴシック" pitchFamily="-105" charset="-128"/>
              </a:rPr>
              <a:t>Aprovechamiento de la mejora de prestaciones realizada en el contexto de las redes de área local (Ethernet).</a:t>
            </a:r>
          </a:p>
          <a:p>
            <a:pPr lvl="1"/>
            <a:r>
              <a:rPr lang="es-ES_tradnl" dirty="0" smtClean="0"/>
              <a:t>…</a:t>
            </a:r>
            <a:r>
              <a:rPr lang="es-ES" dirty="0" smtClean="0"/>
              <a:t>hasta redes de altas prestaciones</a:t>
            </a:r>
          </a:p>
          <a:p>
            <a:pPr lvl="2">
              <a:buFontTx/>
              <a:buNone/>
            </a:pPr>
            <a:r>
              <a:rPr lang="es-ES_tradnl" dirty="0" smtClean="0">
                <a:ea typeface="ＭＳ Ｐゴシック" pitchFamily="-105" charset="-128"/>
                <a:sym typeface="Wingdings" pitchFamily="-105" charset="2"/>
              </a:rPr>
              <a:t>U</a:t>
            </a:r>
            <a:r>
              <a:rPr lang="es-ES" dirty="0" err="1" smtClean="0">
                <a:ea typeface="ＭＳ Ｐゴシック" pitchFamily="-105" charset="-128"/>
              </a:rPr>
              <a:t>tilizan</a:t>
            </a:r>
            <a:r>
              <a:rPr lang="es-ES" dirty="0" smtClean="0">
                <a:ea typeface="ＭＳ Ｐゴシック" pitchFamily="-105" charset="-128"/>
              </a:rPr>
              <a:t> tecnología desarrollada para los supercomputadores. La mayor diferencia está en la latencia, no en el ancho de banda.</a:t>
            </a:r>
          </a:p>
          <a:p>
            <a:pPr lvl="2">
              <a:buFontTx/>
              <a:buNone/>
            </a:pPr>
            <a:endParaRPr lang="es-ES" dirty="0" smtClean="0">
              <a:ea typeface="ＭＳ Ｐゴシック" pitchFamily="-105" charset="-128"/>
            </a:endParaRPr>
          </a:p>
          <a:p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318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2D4B19-4338-DB4A-BD4D-42F38B353F8D}" type="slidenum">
              <a:rPr lang="es-ES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46</a:t>
            </a:fld>
            <a:endParaRPr lang="es-ES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Sistema operativo.</a:t>
            </a:r>
          </a:p>
          <a:p>
            <a:pPr lvl="1" eaLnBrk="1" hangingPunct="1"/>
            <a:r>
              <a:rPr lang="es-ES"/>
              <a:t>Convergencia entre el sistema operativo empleado en los PCs y estaciones de trabajo: Unix</a:t>
            </a:r>
          </a:p>
          <a:p>
            <a:pPr lvl="1" eaLnBrk="1" hangingPunct="1"/>
            <a:r>
              <a:rPr lang="es-ES"/>
              <a:t>Como hay muchos nodos, debe ser de bajo coste.</a:t>
            </a:r>
          </a:p>
          <a:p>
            <a:pPr lvl="1" eaLnBrk="1" hangingPunct="1"/>
            <a:r>
              <a:rPr lang="es-ES"/>
              <a:t>Como hay que hacer modificaciones, el código fuente debe estar disponible.</a:t>
            </a:r>
          </a:p>
          <a:p>
            <a:pPr lvl="1" eaLnBrk="1" hangingPunct="1"/>
            <a:r>
              <a:rPr lang="es-ES"/>
              <a:t>Software libre: Linux, FreeBSD</a:t>
            </a:r>
          </a:p>
          <a:p>
            <a:pPr eaLnBrk="1" hangingPunct="1">
              <a:buFontTx/>
              <a:buNone/>
            </a:pPr>
            <a:endParaRPr lang="es-ES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523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5C5968-3AF1-6148-ACED-17BF13802666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47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Clústers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138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Imagen única de sistema (SSI).</a:t>
            </a:r>
          </a:p>
          <a:p>
            <a:pPr lvl="1" eaLnBrk="1" hangingPunct="1"/>
            <a:r>
              <a:rPr lang="es-ES"/>
              <a:t>Ilusión creada por software/hardware que presenta un conjunto amplio de recursos como un recurso único, mucho más potente.</a:t>
            </a:r>
          </a:p>
          <a:p>
            <a:pPr lvl="1" eaLnBrk="1" hangingPunct="1"/>
            <a:r>
              <a:rPr lang="es-ES"/>
              <a:t>Middleware:</a:t>
            </a:r>
          </a:p>
          <a:p>
            <a:pPr lvl="2" eaLnBrk="1" hangingPunct="1"/>
            <a:r>
              <a:rPr lang="es-ES">
                <a:ea typeface="ＭＳ Ｐゴシック" pitchFamily="-105" charset="-128"/>
              </a:rPr>
              <a:t>Herramientas de administración.</a:t>
            </a:r>
          </a:p>
          <a:p>
            <a:pPr lvl="2" eaLnBrk="1" hangingPunct="1"/>
            <a:r>
              <a:rPr lang="es-ES">
                <a:ea typeface="ＭＳ Ｐゴシック" pitchFamily="-105" charset="-128"/>
              </a:rPr>
              <a:t>Gestión de recursos y planificación.</a:t>
            </a:r>
          </a:p>
          <a:p>
            <a:pPr lvl="2" eaLnBrk="1" hangingPunct="1"/>
            <a:r>
              <a:rPr lang="es-ES">
                <a:ea typeface="ＭＳ Ｐゴシック" pitchFamily="-105" charset="-128"/>
              </a:rPr>
              <a:t>Subsistemas diversos: software DSM, sistemas de archivos paralelos, ...</a:t>
            </a:r>
          </a:p>
          <a:p>
            <a:pPr lvl="1" eaLnBrk="1" hangingPunct="1"/>
            <a:endParaRPr lang="es-ES"/>
          </a:p>
        </p:txBody>
      </p:sp>
      <p:sp>
        <p:nvSpPr>
          <p:cNvPr id="10137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38DC1E-B2C0-7E47-BADE-AE3B09095CF9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48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Sesión 1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49</a:t>
            </a:fld>
            <a:endParaRPr lang="es-ES"/>
          </a:p>
        </p:txBody>
      </p:sp>
      <p:pic>
        <p:nvPicPr>
          <p:cNvPr id="5" name="jBZbpQFa0H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71600" y="1794244"/>
            <a:ext cx="6261395" cy="35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Presentación</a:t>
            </a:r>
          </a:p>
        </p:txBody>
      </p:sp>
      <p:sp>
        <p:nvSpPr>
          <p:cNvPr id="27652" name="Rectangle 8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Metodología:</a:t>
            </a:r>
          </a:p>
          <a:p>
            <a:pPr lvl="1"/>
            <a:r>
              <a:rPr lang="es-ES" dirty="0" smtClean="0"/>
              <a:t>Clases (1,5 + 3 + 1,5 créditos ECTS):</a:t>
            </a:r>
            <a:endParaRPr lang="es-ES" dirty="0"/>
          </a:p>
          <a:p>
            <a:pPr lvl="2"/>
            <a:r>
              <a:rPr lang="es-ES" dirty="0" smtClean="0">
                <a:ea typeface="ＭＳ Ｐゴシック" pitchFamily="-105" charset="-128"/>
              </a:rPr>
              <a:t>Teoría aula: conceptos y evolución tecnológica.</a:t>
            </a:r>
          </a:p>
          <a:p>
            <a:pPr lvl="2"/>
            <a:r>
              <a:rPr lang="es-ES" dirty="0" smtClean="0">
                <a:ea typeface="ＭＳ Ｐゴシック" pitchFamily="-105" charset="-128"/>
              </a:rPr>
              <a:t>Seminario:</a:t>
            </a:r>
          </a:p>
          <a:p>
            <a:pPr lvl="3"/>
            <a:r>
              <a:rPr lang="es-ES" dirty="0" smtClean="0">
                <a:ea typeface="ＭＳ Ｐゴシック" pitchFamily="-105" charset="-128"/>
              </a:rPr>
              <a:t>Presentación de aspectos prácticos con ejecución en PC.</a:t>
            </a:r>
          </a:p>
          <a:p>
            <a:pPr lvl="3"/>
            <a:r>
              <a:rPr lang="es-ES" dirty="0" smtClean="0">
                <a:ea typeface="ＭＳ Ｐゴシック" pitchFamily="-105" charset="-128"/>
              </a:rPr>
              <a:t>Realización de un trabajo de conjunto.</a:t>
            </a:r>
            <a:endParaRPr lang="es-ES" dirty="0">
              <a:ea typeface="ＭＳ Ｐゴシック" pitchFamily="-105" charset="-128"/>
            </a:endParaRPr>
          </a:p>
          <a:p>
            <a:pPr lvl="2"/>
            <a:r>
              <a:rPr lang="es-ES" dirty="0" smtClean="0">
                <a:ea typeface="ＭＳ Ｐゴシック" pitchFamily="-105" charset="-128"/>
              </a:rPr>
              <a:t>Prácticas laboratorio: Sesiones con </a:t>
            </a:r>
            <a:r>
              <a:rPr lang="es-ES" dirty="0">
                <a:ea typeface="ＭＳ Ｐゴシック" pitchFamily="-105" charset="-128"/>
              </a:rPr>
              <a:t>un </a:t>
            </a:r>
            <a:r>
              <a:rPr lang="es-ES" dirty="0" smtClean="0">
                <a:ea typeface="ＭＳ Ｐゴシック" pitchFamily="-105" charset="-128"/>
              </a:rPr>
              <a:t>clúster </a:t>
            </a:r>
            <a:r>
              <a:rPr lang="es-ES" dirty="0">
                <a:ea typeface="ＭＳ Ｐゴシック" pitchFamily="-105" charset="-128"/>
              </a:rPr>
              <a:t>de PCs</a:t>
            </a:r>
            <a:r>
              <a:rPr lang="es-ES" dirty="0" smtClean="0">
                <a:ea typeface="ＭＳ Ｐゴシック" pitchFamily="-105" charset="-128"/>
              </a:rPr>
              <a:t>.</a:t>
            </a:r>
            <a:endParaRPr lang="es-ES" dirty="0">
              <a:ea typeface="ＭＳ Ｐゴシック" pitchFamily="-105" charset="-128"/>
            </a:endParaRPr>
          </a:p>
          <a:p>
            <a:pPr lvl="1"/>
            <a:r>
              <a:rPr lang="es-ES" dirty="0"/>
              <a:t>Realización de actividades.</a:t>
            </a:r>
          </a:p>
          <a:p>
            <a:pPr lvl="2"/>
            <a:r>
              <a:rPr lang="es-ES" dirty="0">
                <a:ea typeface="ＭＳ Ｐゴシック" pitchFamily="-105" charset="-128"/>
              </a:rPr>
              <a:t>Complementan las sesiones teórico/prácticas</a:t>
            </a:r>
          </a:p>
        </p:txBody>
      </p:sp>
      <p:sp>
        <p:nvSpPr>
          <p:cNvPr id="2765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FD4E72-EDA2-464A-BB25-7944AC94F0F7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5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Presentación</a:t>
            </a:r>
          </a:p>
        </p:txBody>
      </p:sp>
      <p:sp>
        <p:nvSpPr>
          <p:cNvPr id="29699" name="2 Marcador de contenido"/>
          <p:cNvSpPr>
            <a:spLocks noGrp="1"/>
          </p:cNvSpPr>
          <p:nvPr>
            <p:ph idx="4294967295"/>
          </p:nvPr>
        </p:nvSpPr>
        <p:spPr>
          <a:xfrm>
            <a:off x="698500" y="1665288"/>
            <a:ext cx="8161338" cy="4114800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Actividades:</a:t>
            </a:r>
          </a:p>
          <a:p>
            <a:pPr lvl="1"/>
            <a:r>
              <a:rPr lang="es-ES" dirty="0"/>
              <a:t>Configuración de un </a:t>
            </a:r>
            <a:r>
              <a:rPr lang="es-ES" dirty="0" smtClean="0"/>
              <a:t>clúster </a:t>
            </a:r>
            <a:r>
              <a:rPr lang="es-ES" dirty="0"/>
              <a:t>de PCs</a:t>
            </a:r>
          </a:p>
          <a:p>
            <a:pPr lvl="1"/>
            <a:r>
              <a:rPr lang="es-ES" dirty="0"/>
              <a:t>Infraestructura del </a:t>
            </a:r>
            <a:r>
              <a:rPr lang="es-ES" dirty="0" smtClean="0"/>
              <a:t>clúster</a:t>
            </a:r>
            <a:endParaRPr lang="es-ES" dirty="0"/>
          </a:p>
          <a:p>
            <a:pPr lvl="1"/>
            <a:r>
              <a:rPr lang="es-ES" dirty="0"/>
              <a:t>Herramientas de instalación para </a:t>
            </a:r>
            <a:r>
              <a:rPr lang="es-ES" dirty="0" err="1" smtClean="0"/>
              <a:t>clústers</a:t>
            </a:r>
            <a:endParaRPr lang="es-ES" dirty="0" smtClean="0"/>
          </a:p>
          <a:p>
            <a:pPr lvl="1"/>
            <a:r>
              <a:rPr lang="es-ES" dirty="0" smtClean="0"/>
              <a:t>Introducción a </a:t>
            </a:r>
            <a:r>
              <a:rPr lang="es-ES" dirty="0" err="1" smtClean="0"/>
              <a:t>Condor</a:t>
            </a:r>
            <a:endParaRPr lang="es-ES" dirty="0" smtClean="0"/>
          </a:p>
          <a:p>
            <a:pPr lvl="1"/>
            <a:r>
              <a:rPr lang="es-ES_tradnl" dirty="0" smtClean="0"/>
              <a:t>Sistemas de almacenamiento para </a:t>
            </a:r>
            <a:r>
              <a:rPr lang="es-ES_tradnl" dirty="0" err="1" smtClean="0"/>
              <a:t>clústers</a:t>
            </a:r>
            <a:endParaRPr lang="es-ES_tradnl" dirty="0" smtClean="0"/>
          </a:p>
          <a:p>
            <a:pPr lvl="1"/>
            <a:r>
              <a:rPr lang="es-ES_tradnl" dirty="0" smtClean="0"/>
              <a:t>Consumo de energía en </a:t>
            </a:r>
            <a:r>
              <a:rPr lang="es-ES_tradnl" dirty="0" err="1" smtClean="0"/>
              <a:t>clústers</a:t>
            </a:r>
            <a:r>
              <a:rPr lang="es-ES_tradnl" dirty="0" smtClean="0"/>
              <a:t>.</a:t>
            </a:r>
          </a:p>
        </p:txBody>
      </p:sp>
      <p:sp>
        <p:nvSpPr>
          <p:cNvPr id="29700" name="3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9A80C0-7B6F-4049-822F-7C70B10B9B4D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6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Presentación</a:t>
            </a:r>
          </a:p>
        </p:txBody>
      </p:sp>
      <p:sp>
        <p:nvSpPr>
          <p:cNvPr id="31748" name="Rectangle 6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445500" cy="4114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Evaluación:</a:t>
            </a:r>
            <a:endParaRPr lang="es-ES_tradnl" dirty="0">
              <a:ea typeface="ＭＳ Ｐゴシック" pitchFamily="-105" charset="-128"/>
              <a:cs typeface="ＭＳ Ｐゴシック" pitchFamily="-105" charset="-128"/>
            </a:endParaRPr>
          </a:p>
          <a:p>
            <a:pPr lvl="1">
              <a:lnSpc>
                <a:spcPct val="90000"/>
              </a:lnSpc>
            </a:pPr>
            <a:r>
              <a:rPr lang="es-ES_tradnl" dirty="0" smtClean="0"/>
              <a:t>Realización </a:t>
            </a:r>
            <a:r>
              <a:rPr lang="es-ES_tradnl" dirty="0"/>
              <a:t>de las actividades </a:t>
            </a:r>
            <a:r>
              <a:rPr lang="es-ES_tradnl" dirty="0" smtClean="0"/>
              <a:t>propuestas	(</a:t>
            </a:r>
            <a:r>
              <a:rPr lang="es-ES_tradnl" dirty="0" smtClean="0">
                <a:solidFill>
                  <a:srgbClr val="0039E5"/>
                </a:solidFill>
              </a:rPr>
              <a:t>20%</a:t>
            </a:r>
            <a:r>
              <a:rPr lang="es-ES_tradnl" dirty="0" smtClean="0"/>
              <a:t>)</a:t>
            </a:r>
            <a:endParaRPr lang="es-ES_tradnl" dirty="0"/>
          </a:p>
          <a:p>
            <a:pPr lvl="2">
              <a:lnSpc>
                <a:spcPct val="90000"/>
              </a:lnSpc>
            </a:pPr>
            <a:r>
              <a:rPr lang="es-ES_tradnl" dirty="0">
                <a:ea typeface="ＭＳ Ｐゴシック" pitchFamily="-105" charset="-128"/>
              </a:rPr>
              <a:t>Forma de entrega: PDF en carpeta compartida de </a:t>
            </a:r>
            <a:r>
              <a:rPr lang="es-ES_tradnl" dirty="0" err="1">
                <a:ea typeface="ＭＳ Ｐゴシック" pitchFamily="-105" charset="-128"/>
              </a:rPr>
              <a:t>PoliformaT</a:t>
            </a:r>
            <a:endParaRPr lang="es-ES_tradnl" dirty="0">
              <a:ea typeface="ＭＳ Ｐゴシック" pitchFamily="-105" charset="-128"/>
            </a:endParaRPr>
          </a:p>
          <a:p>
            <a:pPr lvl="2">
              <a:lnSpc>
                <a:spcPct val="90000"/>
              </a:lnSpc>
            </a:pPr>
            <a:r>
              <a:rPr lang="es-ES_tradnl" dirty="0">
                <a:ea typeface="ＭＳ Ｐゴシック" pitchFamily="-105" charset="-128"/>
              </a:rPr>
              <a:t>Plazo de entrega: 15 días desde la propuesta</a:t>
            </a:r>
          </a:p>
          <a:p>
            <a:pPr lvl="1">
              <a:lnSpc>
                <a:spcPct val="90000"/>
              </a:lnSpc>
            </a:pPr>
            <a:r>
              <a:rPr lang="es-ES_tradnl" dirty="0"/>
              <a:t>Realización y </a:t>
            </a:r>
            <a:r>
              <a:rPr lang="es-ES_tradnl" dirty="0" smtClean="0"/>
              <a:t>exposición del </a:t>
            </a:r>
            <a:r>
              <a:rPr lang="es-ES_tradnl" dirty="0" err="1" smtClean="0"/>
              <a:t>miniproyecto</a:t>
            </a:r>
            <a:r>
              <a:rPr lang="es-ES_tradnl" dirty="0" smtClean="0"/>
              <a:t> 	(</a:t>
            </a:r>
            <a:r>
              <a:rPr lang="es-ES_tradnl" dirty="0" smtClean="0">
                <a:solidFill>
                  <a:srgbClr val="0039E5"/>
                </a:solidFill>
              </a:rPr>
              <a:t>40%</a:t>
            </a:r>
            <a:r>
              <a:rPr lang="es-ES_tradnl" dirty="0" smtClean="0"/>
              <a:t>)</a:t>
            </a:r>
            <a:endParaRPr lang="es-ES" dirty="0"/>
          </a:p>
          <a:p>
            <a:pPr lvl="2"/>
            <a:r>
              <a:rPr lang="es-ES_tradnl" dirty="0">
                <a:ea typeface="ＭＳ Ｐゴシック" pitchFamily="-105" charset="-128"/>
              </a:rPr>
              <a:t>Realizado a lo largo del </a:t>
            </a:r>
            <a:r>
              <a:rPr lang="es-ES_tradnl" dirty="0" smtClean="0">
                <a:ea typeface="ＭＳ Ｐゴシック" pitchFamily="-105" charset="-128"/>
              </a:rPr>
              <a:t>curso</a:t>
            </a:r>
          </a:p>
          <a:p>
            <a:pPr lvl="1"/>
            <a:r>
              <a:rPr lang="es-ES_tradnl" dirty="0" smtClean="0">
                <a:ea typeface="ＭＳ Ｐゴシック" pitchFamily="-105" charset="-128"/>
              </a:rPr>
              <a:t>Prácticas de laboratorio			</a:t>
            </a:r>
            <a:r>
              <a:rPr lang="es-ES_tradnl" dirty="0" smtClean="0"/>
              <a:t>(</a:t>
            </a:r>
            <a:r>
              <a:rPr lang="es-ES_tradnl" dirty="0" smtClean="0">
                <a:solidFill>
                  <a:srgbClr val="0039E5"/>
                </a:solidFill>
              </a:rPr>
              <a:t>40%</a:t>
            </a:r>
            <a:r>
              <a:rPr lang="es-ES_tradnl" dirty="0" smtClean="0"/>
              <a:t>)</a:t>
            </a:r>
          </a:p>
          <a:p>
            <a:pPr lvl="2"/>
            <a:r>
              <a:rPr lang="es-ES_tradnl" dirty="0" smtClean="0">
                <a:ea typeface="ＭＳ Ｐゴシック" pitchFamily="-105" charset="-128"/>
              </a:rPr>
              <a:t>Asistencia y evaluación al finalizar cada práctica</a:t>
            </a:r>
          </a:p>
          <a:p>
            <a:pPr lvl="2">
              <a:buNone/>
            </a:pPr>
            <a:endParaRPr lang="es-ES_tradnl" dirty="0">
              <a:ea typeface="ＭＳ Ｐゴシック" pitchFamily="-105" charset="-128"/>
            </a:endParaRPr>
          </a:p>
        </p:txBody>
      </p:sp>
      <p:sp>
        <p:nvSpPr>
          <p:cNvPr id="3174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103136-123F-ED4B-999D-A41D3C4DF37E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7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Marcador de número de diapositiva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0671CA74-599B-B545-A6C0-2571589E6702}" type="slidenum">
              <a:rPr lang="es-ES" sz="1400">
                <a:solidFill>
                  <a:srgbClr val="000000"/>
                </a:solidFill>
              </a:rPr>
              <a:pPr algn="r"/>
              <a:t>8</a:t>
            </a:fld>
            <a:endParaRPr lang="es-ES" sz="1400">
              <a:solidFill>
                <a:srgbClr val="000000"/>
              </a:solidFill>
            </a:endParaRP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Presentación</a:t>
            </a:r>
          </a:p>
        </p:txBody>
      </p:sp>
      <p:sp>
        <p:nvSpPr>
          <p:cNvPr id="33796" name="Rectangle 8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7772400" cy="44024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Profesorado</a:t>
            </a:r>
            <a:endParaRPr lang="es-ES_tradnl" dirty="0">
              <a:ea typeface="ＭＳ Ｐゴシック" pitchFamily="-105" charset="-128"/>
            </a:endParaRPr>
          </a:p>
          <a:p>
            <a:pPr lvl="1"/>
            <a:r>
              <a:rPr lang="es-ES_tradnl" dirty="0" smtClean="0"/>
              <a:t>Carles Hernández</a:t>
            </a:r>
          </a:p>
          <a:p>
            <a:pPr lvl="2"/>
            <a:r>
              <a:rPr lang="es-ES_tradnl" dirty="0" smtClean="0">
                <a:ea typeface="ＭＳ Ｐゴシック" pitchFamily="-105" charset="-128"/>
              </a:rPr>
              <a:t>Despacho 3N-16</a:t>
            </a:r>
          </a:p>
          <a:p>
            <a:pPr lvl="2"/>
            <a:r>
              <a:rPr lang="es-ES_tradnl" dirty="0" smtClean="0">
                <a:ea typeface="ＭＳ Ｐゴシック" pitchFamily="-105" charset="-128"/>
              </a:rPr>
              <a:t>carherlu@upv.es</a:t>
            </a:r>
            <a:endParaRPr lang="es-ES_tradnl" dirty="0">
              <a:ea typeface="ＭＳ Ｐゴシック" pitchFamily="-105" charset="-128"/>
            </a:endParaRPr>
          </a:p>
          <a:p>
            <a:pPr lvl="1"/>
            <a:r>
              <a:rPr lang="es-ES_tradnl" dirty="0" smtClean="0">
                <a:ea typeface="ＭＳ Ｐゴシック" pitchFamily="-105" charset="-128"/>
              </a:rPr>
              <a:t>Floreal </a:t>
            </a:r>
            <a:r>
              <a:rPr lang="es-ES_tradnl" dirty="0" err="1" smtClean="0">
                <a:ea typeface="ＭＳ Ｐゴシック" pitchFamily="-105" charset="-128"/>
              </a:rPr>
              <a:t>Acebrón</a:t>
            </a:r>
            <a:r>
              <a:rPr lang="es-ES_tradnl" dirty="0" smtClean="0">
                <a:ea typeface="ＭＳ Ｐゴシック" pitchFamily="-105" charset="-128"/>
              </a:rPr>
              <a:t> </a:t>
            </a:r>
            <a:r>
              <a:rPr lang="es-ES_tradnl" dirty="0" err="1" smtClean="0">
                <a:ea typeface="ＭＳ Ｐゴシック" pitchFamily="-105" charset="-128"/>
              </a:rPr>
              <a:t>Linuesa</a:t>
            </a:r>
            <a:endParaRPr lang="es-ES_tradnl" dirty="0" smtClean="0">
              <a:ea typeface="ＭＳ Ｐゴシック" pitchFamily="-105" charset="-128"/>
            </a:endParaRPr>
          </a:p>
          <a:p>
            <a:pPr lvl="2"/>
            <a:r>
              <a:rPr lang="es-ES_tradnl" dirty="0" smtClean="0">
                <a:ea typeface="ＭＳ Ｐゴシック" pitchFamily="-105" charset="-128"/>
              </a:rPr>
              <a:t>Despacho 3S-10</a:t>
            </a:r>
          </a:p>
          <a:p>
            <a:pPr lvl="2"/>
            <a:r>
              <a:rPr lang="es-ES_tradnl" dirty="0" smtClean="0">
                <a:ea typeface="ＭＳ Ｐゴシック" pitchFamily="-105" charset="-128"/>
              </a:rPr>
              <a:t>floreal@disca.upv.es</a:t>
            </a:r>
          </a:p>
          <a:p>
            <a:pPr lvl="1">
              <a:buNone/>
            </a:pPr>
            <a:endParaRPr lang="es-ES" dirty="0" smtClean="0">
              <a:ea typeface="ＭＳ Ｐゴシック" pitchFamily="-105" charset="-128"/>
            </a:endParaRPr>
          </a:p>
        </p:txBody>
      </p:sp>
      <p:pic>
        <p:nvPicPr>
          <p:cNvPr id="10" name="Picture 9" descr="Floreal.JPG"/>
          <p:cNvPicPr>
            <a:picLocks noChangeAspect="1"/>
          </p:cNvPicPr>
          <p:nvPr/>
        </p:nvPicPr>
        <p:blipFill>
          <a:blip r:embed="rId3"/>
          <a:srcRect b="11811"/>
          <a:stretch>
            <a:fillRect/>
          </a:stretch>
        </p:blipFill>
        <p:spPr>
          <a:xfrm>
            <a:off x="5281083" y="3399367"/>
            <a:ext cx="1179986" cy="14605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47" y="1665288"/>
            <a:ext cx="1401057" cy="1401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62000" indent="-762000" eaLnBrk="1" hangingPunct="1">
              <a:buFontTx/>
              <a:buAutoNum type="arabicPeriod"/>
            </a:pP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Concepto de 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clúster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35844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Introducción</a:t>
            </a:r>
          </a:p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¿Qué es un clúster?</a:t>
            </a:r>
          </a:p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</a:p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Aspectos de diseño de un clúster</a:t>
            </a:r>
          </a:p>
        </p:txBody>
      </p:sp>
      <p:sp>
        <p:nvSpPr>
          <p:cNvPr id="3584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D5A5C3-B469-5748-8088-1DCAB975796B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9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37717</TotalTime>
  <Words>2552</Words>
  <Application>Microsoft Office PowerPoint</Application>
  <PresentationFormat>Presentación en pantalla (4:3)</PresentationFormat>
  <Paragraphs>469</Paragraphs>
  <Slides>49</Slides>
  <Notes>47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9" baseType="lpstr">
      <vt:lpstr>ＭＳ Ｐゴシック</vt:lpstr>
      <vt:lpstr>Arial</vt:lpstr>
      <vt:lpstr>Calibri</vt:lpstr>
      <vt:lpstr>Calibri Light</vt:lpstr>
      <vt:lpstr>Monotype Sorts</vt:lpstr>
      <vt:lpstr>Symbol</vt:lpstr>
      <vt:lpstr>Tahoma</vt:lpstr>
      <vt:lpstr>Times New Roman</vt:lpstr>
      <vt:lpstr>Wingdings</vt:lpstr>
      <vt:lpstr>Office Theme</vt:lpstr>
      <vt:lpstr>Configuración y Optimización de Sistemas de Cómputo 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Concepto de clúster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Dark Silicon</vt:lpstr>
      <vt:lpstr>Introducción</vt:lpstr>
      <vt:lpstr>Introducción</vt:lpstr>
      <vt:lpstr>Introducción</vt:lpstr>
      <vt:lpstr>Introducción</vt:lpstr>
      <vt:lpstr>Introducción</vt:lpstr>
      <vt:lpstr>Introducción</vt:lpstr>
      <vt:lpstr>Clústers</vt:lpstr>
      <vt:lpstr>Clústers</vt:lpstr>
      <vt:lpstr>Clústers</vt:lpstr>
      <vt:lpstr>Clústers</vt:lpstr>
      <vt:lpstr>Clústers</vt:lpstr>
      <vt:lpstr>Clústers</vt:lpstr>
      <vt:lpstr>Clústers</vt:lpstr>
      <vt:lpstr>Clústers</vt:lpstr>
      <vt:lpstr>Clústers</vt:lpstr>
      <vt:lpstr>Clústers</vt:lpstr>
      <vt:lpstr>Clústers</vt:lpstr>
      <vt:lpstr>Clústers</vt:lpstr>
      <vt:lpstr>Clústers</vt:lpstr>
      <vt:lpstr>Clústers</vt:lpstr>
      <vt:lpstr>Clústers</vt:lpstr>
      <vt:lpstr>Fin Sesión 1</vt:lpstr>
    </vt:vector>
  </TitlesOfParts>
  <Company>DISCA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Asignatura CAC PC - Master MIC</dc:title>
  <dc:creator>Pedro López</dc:creator>
  <cp:lastModifiedBy>Carles Hernandez Luz</cp:lastModifiedBy>
  <cp:revision>727</cp:revision>
  <cp:lastPrinted>2015-09-22T07:41:48Z</cp:lastPrinted>
  <dcterms:created xsi:type="dcterms:W3CDTF">2014-03-20T08:41:10Z</dcterms:created>
  <dcterms:modified xsi:type="dcterms:W3CDTF">2022-09-27T12:38:07Z</dcterms:modified>
</cp:coreProperties>
</file>